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90" r:id="rId2"/>
    <p:sldId id="593" r:id="rId3"/>
    <p:sldId id="797" r:id="rId4"/>
    <p:sldId id="798" r:id="rId5"/>
    <p:sldId id="799" r:id="rId6"/>
    <p:sldId id="816" r:id="rId7"/>
    <p:sldId id="801" r:id="rId8"/>
    <p:sldId id="800" r:id="rId9"/>
    <p:sldId id="793" r:id="rId10"/>
    <p:sldId id="794" r:id="rId11"/>
    <p:sldId id="802" r:id="rId12"/>
    <p:sldId id="803" r:id="rId13"/>
    <p:sldId id="804" r:id="rId14"/>
    <p:sldId id="805" r:id="rId15"/>
    <p:sldId id="807" r:id="rId16"/>
    <p:sldId id="831" r:id="rId17"/>
    <p:sldId id="832" r:id="rId18"/>
    <p:sldId id="833" r:id="rId19"/>
    <p:sldId id="834" r:id="rId20"/>
    <p:sldId id="835" r:id="rId21"/>
    <p:sldId id="836" r:id="rId22"/>
    <p:sldId id="837" r:id="rId23"/>
    <p:sldId id="838" r:id="rId24"/>
    <p:sldId id="818" r:id="rId25"/>
    <p:sldId id="819" r:id="rId26"/>
    <p:sldId id="820" r:id="rId27"/>
    <p:sldId id="822" r:id="rId28"/>
    <p:sldId id="823" r:id="rId29"/>
    <p:sldId id="839" r:id="rId30"/>
    <p:sldId id="840" r:id="rId31"/>
    <p:sldId id="830" r:id="rId32"/>
    <p:sldId id="825" r:id="rId33"/>
    <p:sldId id="824" r:id="rId34"/>
    <p:sldId id="826" r:id="rId35"/>
    <p:sldId id="827" r:id="rId36"/>
    <p:sldId id="828" r:id="rId37"/>
    <p:sldId id="829" r:id="rId38"/>
    <p:sldId id="817" r:id="rId39"/>
    <p:sldId id="841" r:id="rId40"/>
    <p:sldId id="788" r:id="rId4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B01"/>
    <a:srgbClr val="404040"/>
    <a:srgbClr val="FF3300"/>
    <a:srgbClr val="FF00FF"/>
    <a:srgbClr val="0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Világos stílus 1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7" autoAdjust="0"/>
    <p:restoredTop sz="86715" autoAdjust="0"/>
  </p:normalViewPr>
  <p:slideViewPr>
    <p:cSldViewPr>
      <p:cViewPr varScale="1">
        <p:scale>
          <a:sx n="61" d="100"/>
          <a:sy n="61" d="100"/>
        </p:scale>
        <p:origin x="19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8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F8A1FB-E3FB-480B-B781-95A6BE63208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24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This</a:t>
            </a:r>
            <a:r>
              <a:rPr lang="hu-HU" dirty="0" smtClean="0"/>
              <a:t> is a </a:t>
            </a:r>
            <a:r>
              <a:rPr lang="hu-HU" dirty="0" err="1" smtClean="0"/>
              <a:t>workshop</a:t>
            </a:r>
            <a:r>
              <a:rPr lang="hu-HU" dirty="0" smtClean="0"/>
              <a:t> </a:t>
            </a:r>
            <a:r>
              <a:rPr lang="hu-HU" dirty="0" err="1" smtClean="0"/>
              <a:t>so</a:t>
            </a:r>
            <a:r>
              <a:rPr lang="hu-HU" dirty="0" smtClean="0"/>
              <a:t> </a:t>
            </a:r>
            <a:r>
              <a:rPr lang="hu-HU" dirty="0" err="1" smtClean="0"/>
              <a:t>stay</a:t>
            </a:r>
            <a:r>
              <a:rPr lang="hu-HU" dirty="0" smtClean="0"/>
              <a:t> </a:t>
            </a:r>
            <a:r>
              <a:rPr lang="hu-HU" dirty="0" err="1" smtClean="0"/>
              <a:t>tuned-in</a:t>
            </a:r>
            <a:r>
              <a:rPr lang="hu-HU" dirty="0" smtClean="0"/>
              <a:t>, </a:t>
            </a:r>
            <a:r>
              <a:rPr lang="hu-HU" dirty="0" err="1" smtClean="0"/>
              <a:t>discussion</a:t>
            </a:r>
            <a:r>
              <a:rPr lang="hu-HU" dirty="0" smtClean="0"/>
              <a:t> is </a:t>
            </a:r>
            <a:r>
              <a:rPr lang="hu-HU" dirty="0" err="1" smtClean="0"/>
              <a:t>open</a:t>
            </a:r>
            <a:r>
              <a:rPr lang="hu-HU" dirty="0" smtClean="0"/>
              <a:t> </a:t>
            </a:r>
            <a:r>
              <a:rPr lang="hu-HU" dirty="0" err="1" smtClean="0"/>
              <a:t>any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7636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search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add-ons</a:t>
            </a:r>
            <a:r>
              <a:rPr lang="hu-HU" dirty="0" smtClean="0"/>
              <a:t>: CRI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1690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Descriptive</a:t>
            </a:r>
            <a:r>
              <a:rPr lang="hu-HU" dirty="0" smtClean="0"/>
              <a:t> </a:t>
            </a:r>
            <a:r>
              <a:rPr lang="hu-HU" dirty="0" err="1" smtClean="0"/>
              <a:t>stats</a:t>
            </a:r>
            <a:r>
              <a:rPr lang="hu-HU" dirty="0" smtClean="0"/>
              <a:t> 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6710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Descriptive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stats</a:t>
            </a:r>
            <a:r>
              <a:rPr lang="hu-HU" baseline="0" dirty="0" smtClean="0"/>
              <a:t> II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9839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Localize</a:t>
            </a:r>
            <a:r>
              <a:rPr lang="hu-HU" dirty="0" smtClean="0"/>
              <a:t> </a:t>
            </a:r>
            <a:r>
              <a:rPr lang="hu-HU" dirty="0" err="1" smtClean="0"/>
              <a:t>procurement</a:t>
            </a:r>
            <a:r>
              <a:rPr lang="hu-HU" dirty="0" smtClean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328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Track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corruption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risks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8795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9567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Vertex</a:t>
            </a:r>
            <a:r>
              <a:rPr lang="hu-HU" dirty="0" smtClean="0"/>
              <a:t>=</a:t>
            </a:r>
            <a:r>
              <a:rPr lang="hu-HU" dirty="0" err="1" smtClean="0"/>
              <a:t>bidding</a:t>
            </a:r>
            <a:r>
              <a:rPr lang="hu-HU" dirty="0" smtClean="0"/>
              <a:t> </a:t>
            </a:r>
            <a:r>
              <a:rPr lang="hu-HU" dirty="0" err="1" smtClean="0"/>
              <a:t>company</a:t>
            </a:r>
            <a:r>
              <a:rPr lang="hu-HU" dirty="0" smtClean="0"/>
              <a:t> (</a:t>
            </a:r>
            <a:r>
              <a:rPr lang="hu-HU" dirty="0" err="1" smtClean="0"/>
              <a:t>size</a:t>
            </a:r>
            <a:r>
              <a:rPr lang="hu-HU" dirty="0" smtClean="0"/>
              <a:t>=</a:t>
            </a:r>
            <a:r>
              <a:rPr lang="hu-HU" dirty="0" err="1" smtClean="0"/>
              <a:t>number</a:t>
            </a:r>
            <a:r>
              <a:rPr lang="hu-HU" dirty="0" smtClean="0"/>
              <a:t> of </a:t>
            </a:r>
            <a:r>
              <a:rPr lang="hu-HU" dirty="0" err="1" smtClean="0"/>
              <a:t>tenders</a:t>
            </a:r>
            <a:r>
              <a:rPr lang="hu-HU" dirty="0" smtClean="0"/>
              <a:t> </a:t>
            </a:r>
            <a:r>
              <a:rPr lang="hu-HU" dirty="0" err="1" smtClean="0"/>
              <a:t>won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Edge</a:t>
            </a:r>
            <a:r>
              <a:rPr lang="hu-HU" dirty="0" smtClean="0"/>
              <a:t>=</a:t>
            </a:r>
            <a:r>
              <a:rPr lang="hu-HU" dirty="0" err="1" smtClean="0"/>
              <a:t>cobidding</a:t>
            </a:r>
            <a:r>
              <a:rPr lang="hu-HU" dirty="0" smtClean="0"/>
              <a:t> (</a:t>
            </a:r>
            <a:r>
              <a:rPr lang="hu-HU" dirty="0" err="1" smtClean="0"/>
              <a:t>width</a:t>
            </a:r>
            <a:r>
              <a:rPr lang="hu-HU" dirty="0" smtClean="0"/>
              <a:t>=</a:t>
            </a:r>
            <a:r>
              <a:rPr lang="hu-HU" dirty="0" err="1" smtClean="0"/>
              <a:t>number</a:t>
            </a:r>
            <a:r>
              <a:rPr lang="hu-HU" dirty="0" smtClean="0"/>
              <a:t> of </a:t>
            </a:r>
            <a:r>
              <a:rPr lang="hu-HU" dirty="0" err="1" smtClean="0"/>
              <a:t>tenders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Colour</a:t>
            </a:r>
            <a:r>
              <a:rPr lang="hu-HU" dirty="0" smtClean="0"/>
              <a:t>=</a:t>
            </a:r>
            <a:r>
              <a:rPr lang="hu-HU" dirty="0" err="1" smtClean="0"/>
              <a:t>position</a:t>
            </a:r>
            <a:r>
              <a:rPr lang="hu-HU" baseline="0" dirty="0" smtClean="0"/>
              <a:t> (</a:t>
            </a:r>
            <a:r>
              <a:rPr lang="hu-HU" baseline="0" dirty="0" err="1" smtClean="0"/>
              <a:t>green</a:t>
            </a:r>
            <a:r>
              <a:rPr lang="hu-HU" baseline="0" dirty="0" smtClean="0"/>
              <a:t>=</a:t>
            </a:r>
            <a:r>
              <a:rPr lang="hu-HU" baseline="0" dirty="0" err="1" smtClean="0"/>
              <a:t>cut-point</a:t>
            </a:r>
            <a:r>
              <a:rPr lang="hu-HU" baseline="0" dirty="0" smtClean="0"/>
              <a:t>)</a:t>
            </a:r>
          </a:p>
          <a:p>
            <a:r>
              <a:rPr lang="hu-HU" baseline="0" dirty="0" err="1" smtClean="0"/>
              <a:t>Hihglight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how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healthy</a:t>
            </a:r>
            <a:r>
              <a:rPr lang="hu-HU" baseline="0" dirty="0" smtClean="0"/>
              <a:t> market </a:t>
            </a:r>
            <a:r>
              <a:rPr lang="hu-HU" baseline="0" dirty="0" err="1" smtClean="0"/>
              <a:t>looks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like</a:t>
            </a:r>
            <a:r>
              <a:rPr lang="hu-HU" baseline="0" dirty="0" smtClean="0"/>
              <a:t>: </a:t>
            </a:r>
            <a:r>
              <a:rPr lang="hu-HU" baseline="0" dirty="0" err="1" smtClean="0"/>
              <a:t>bottom</a:t>
            </a:r>
            <a:r>
              <a:rPr lang="hu-HU" baseline="0" dirty="0" smtClean="0"/>
              <a:t> right </a:t>
            </a:r>
            <a:r>
              <a:rPr lang="hu-HU" baseline="0" dirty="0" err="1" smtClean="0"/>
              <a:t>dense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network</a:t>
            </a:r>
            <a:endParaRPr lang="hu-HU" dirty="0" smtClean="0"/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5194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Higher</a:t>
            </a:r>
            <a:r>
              <a:rPr lang="hu-HU" dirty="0" smtClean="0"/>
              <a:t> </a:t>
            </a:r>
            <a:r>
              <a:rPr lang="hu-HU" dirty="0" err="1" smtClean="0"/>
              <a:t>prices</a:t>
            </a:r>
            <a:endParaRPr lang="hu-HU" dirty="0" smtClean="0"/>
          </a:p>
          <a:p>
            <a:r>
              <a:rPr lang="hu-HU" dirty="0" smtClean="0"/>
              <a:t>More </a:t>
            </a:r>
            <a:r>
              <a:rPr lang="hu-HU" dirty="0" err="1" smtClean="0"/>
              <a:t>subcontracting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340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Surveys</a:t>
            </a:r>
            <a:r>
              <a:rPr lang="hu-HU" dirty="0" smtClean="0"/>
              <a:t>, </a:t>
            </a:r>
            <a:r>
              <a:rPr lang="hu-HU" dirty="0" err="1" smtClean="0"/>
              <a:t>rough</a:t>
            </a:r>
            <a:r>
              <a:rPr lang="hu-HU" dirty="0" smtClean="0"/>
              <a:t> </a:t>
            </a:r>
            <a:r>
              <a:rPr lang="hu-HU" dirty="0" err="1" smtClean="0"/>
              <a:t>estimates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0378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224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Structured</a:t>
            </a:r>
            <a:r>
              <a:rPr lang="hu-HU" dirty="0" smtClean="0"/>
              <a:t> text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15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procuring body address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winner name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winner address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winner town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winner post code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winner country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contract signature date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nuts-3 code of contract  performance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including EU funds or not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number of bids received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type of assessment criteria used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contract value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subcontracts or not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98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Partnerships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authorities</a:t>
            </a:r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2334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err="1" smtClean="0"/>
              <a:t>Objective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sense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that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it</a:t>
            </a:r>
            <a:r>
              <a:rPr lang="hu-HU" baseline="0" dirty="0" smtClean="0"/>
              <a:t> is ‚</a:t>
            </a:r>
            <a:r>
              <a:rPr lang="hu-HU" baseline="0" dirty="0" err="1" smtClean="0"/>
              <a:t>hard</a:t>
            </a:r>
            <a:r>
              <a:rPr lang="hu-HU" baseline="0" dirty="0" smtClean="0"/>
              <a:t>’ </a:t>
            </a:r>
            <a:r>
              <a:rPr lang="hu-HU" baseline="0" dirty="0" err="1" smtClean="0"/>
              <a:t>data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lot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people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checked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them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they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manupilated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but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that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can</a:t>
            </a:r>
            <a:r>
              <a:rPr lang="hu-HU" baseline="0" dirty="0" smtClean="0"/>
              <a:t> be </a:t>
            </a:r>
            <a:r>
              <a:rPr lang="hu-HU" baseline="0" dirty="0" err="1" smtClean="0"/>
              <a:t>measured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68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Public </a:t>
            </a:r>
            <a:r>
              <a:rPr lang="hu-HU" dirty="0" err="1" smtClean="0"/>
              <a:t>procurement</a:t>
            </a:r>
            <a:r>
              <a:rPr lang="hu-HU" dirty="0" smtClean="0"/>
              <a:t> </a:t>
            </a:r>
            <a:r>
              <a:rPr lang="hu-HU" dirty="0" err="1" smtClean="0"/>
              <a:t>simplified</a:t>
            </a:r>
            <a:r>
              <a:rPr lang="hu-HU" dirty="0" smtClean="0"/>
              <a:t> </a:t>
            </a:r>
            <a:r>
              <a:rPr lang="hu-HU" dirty="0" err="1" smtClean="0"/>
              <a:t>example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952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442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29614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2CD49-1919-4964-90A4-259CDEC32119}" type="datetime1">
              <a:rPr lang="hu-HU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A1BCD-5FBE-4792-92FD-9CF5D72F317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79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40FD4-4CCA-4A88-A9F2-C5D146978889}" type="datetime1">
              <a:rPr lang="hu-HU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47EE9-A778-45BB-9A99-84E95DA33F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593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8ED6A-45C6-4589-B20F-EEAA77888306}" type="datetime1">
              <a:rPr lang="hu-HU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7D629-8381-438F-8509-DB3B4ACB3A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90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9138-5F32-4EC8-AF5B-92EF935E8425}" type="datetime1">
              <a:rPr lang="hu-HU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1E0D3-1961-4C49-A27D-D45484A9B1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08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96C01-B692-4047-9A38-993169199694}" type="datetime1">
              <a:rPr lang="hu-HU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FCF51-3E4F-4086-83E5-7CA47EE9BC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451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D5A5A-21A8-4DAC-80BF-487A7B074823}" type="datetime1">
              <a:rPr lang="hu-HU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E0D38-B802-4F0F-9707-718881472A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9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DA41-B420-4DA9-9335-257917A17F83}" type="datetime1">
              <a:rPr lang="hu-HU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37D37-D035-47BE-A1E4-F4F29755DA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31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5975B-1A07-4D95-83F0-3D4985D9B9EF}" type="datetime1">
              <a:rPr lang="hu-HU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DC1D7-F1DD-47C9-B3E9-74AA2E3C14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47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CEF28-9282-4003-84A5-9D3869C55C56}" type="datetime1">
              <a:rPr lang="hu-HU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21144-A2E6-42A8-8517-EC00EB5B40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FA1E3-903C-448C-A7A0-2B5824A9D606}" type="datetime1">
              <a:rPr lang="hu-HU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15EB3-7BFD-48AD-90DB-4022216785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78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16B3-B52A-485F-A6E5-412EACB0F827}" type="datetime1">
              <a:rPr lang="hu-HU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F70E8-0BB4-4D60-A396-3A12B0B1BA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35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D67B01"/>
                </a:solidFill>
              </a:defRPr>
            </a:lvl1pPr>
          </a:lstStyle>
          <a:p>
            <a:pPr>
              <a:defRPr/>
            </a:pPr>
            <a:fld id="{24980C78-955E-4BFE-8A70-C528FE1D0B01}" type="datetime1">
              <a:rPr lang="hu-HU" smtClean="0"/>
              <a:pPr>
                <a:defRPr/>
              </a:pPr>
              <a:t>2015.06.17.</a:t>
            </a:fld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D67B01"/>
                </a:solidFill>
              </a:defRPr>
            </a:lvl1pPr>
          </a:lstStyle>
          <a:p>
            <a:pPr>
              <a:defRPr/>
            </a:pPr>
            <a:fld id="{D69B9DE1-FF64-41EF-A340-55FE17E7C48A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83" y="6169800"/>
            <a:ext cx="1310034" cy="6270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67B0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0404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mailto:mf436@cam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dertracking.e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cb.eu/?p=86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cb.eu/?p=86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mf436@cam.ac.uk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3279" r="3997" b="3805"/>
          <a:stretch/>
        </p:blipFill>
        <p:spPr bwMode="auto">
          <a:xfrm>
            <a:off x="2483768" y="1151638"/>
            <a:ext cx="3888432" cy="984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5" y="2348881"/>
            <a:ext cx="8463161" cy="1512167"/>
          </a:xfrm>
        </p:spPr>
        <p:txBody>
          <a:bodyPr>
            <a:noAutofit/>
          </a:bodyPr>
          <a:lstStyle/>
          <a:p>
            <a:r>
              <a:rPr lang="en-GB" sz="3600" dirty="0"/>
              <a:t>Exploring government </a:t>
            </a:r>
            <a:r>
              <a:rPr lang="hu-HU" sz="3600" dirty="0" err="1" smtClean="0"/>
              <a:t>contracting</a:t>
            </a:r>
            <a:r>
              <a:rPr lang="hu-HU" sz="3600" dirty="0" smtClean="0"/>
              <a:t> </a:t>
            </a:r>
            <a:r>
              <a:rPr lang="en-GB" sz="3600" dirty="0" smtClean="0"/>
              <a:t>data </a:t>
            </a:r>
            <a:r>
              <a:rPr lang="en-GB" sz="3600" dirty="0"/>
              <a:t>to hold governments</a:t>
            </a:r>
            <a:br>
              <a:rPr lang="en-GB" sz="3600" dirty="0"/>
            </a:br>
            <a:r>
              <a:rPr lang="en-GB" sz="3600" dirty="0"/>
              <a:t>accountable in the Big Data </a:t>
            </a:r>
            <a:r>
              <a:rPr lang="en-GB" sz="3600" dirty="0" smtClean="0"/>
              <a:t>Era</a:t>
            </a:r>
            <a:endParaRPr lang="en-GB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520" y="4149080"/>
            <a:ext cx="8667797" cy="1224136"/>
          </a:xfrm>
        </p:spPr>
        <p:txBody>
          <a:bodyPr>
            <a:normAutofit/>
          </a:bodyPr>
          <a:lstStyle/>
          <a:p>
            <a:r>
              <a:rPr lang="en-GB" sz="3000" dirty="0" err="1"/>
              <a:t>Mihály</a:t>
            </a:r>
            <a:r>
              <a:rPr lang="en-GB" sz="3000" dirty="0"/>
              <a:t> </a:t>
            </a:r>
            <a:r>
              <a:rPr lang="en-GB" sz="3000" dirty="0" err="1" smtClean="0"/>
              <a:t>Fazekas</a:t>
            </a:r>
            <a:endParaRPr lang="hu-HU" sz="3000" dirty="0" smtClean="0"/>
          </a:p>
          <a:p>
            <a:pPr>
              <a:spcAft>
                <a:spcPts val="600"/>
              </a:spcAft>
            </a:pPr>
            <a:r>
              <a:rPr lang="en-GB" sz="2500" dirty="0" smtClean="0"/>
              <a:t>University </a:t>
            </a:r>
            <a:r>
              <a:rPr lang="en-GB" sz="2500" dirty="0"/>
              <a:t>of </a:t>
            </a:r>
            <a:r>
              <a:rPr lang="en-GB" sz="2500" dirty="0" smtClean="0"/>
              <a:t>Cambridge</a:t>
            </a:r>
            <a:r>
              <a:rPr lang="hu-HU" sz="2500" dirty="0" smtClean="0"/>
              <a:t>, </a:t>
            </a:r>
            <a:r>
              <a:rPr lang="hu-HU" sz="2500" dirty="0" smtClean="0">
                <a:hlinkClick r:id="rId4"/>
              </a:rPr>
              <a:t>mf436@</a:t>
            </a:r>
            <a:r>
              <a:rPr lang="hu-HU" sz="2500" dirty="0" err="1" smtClean="0">
                <a:hlinkClick r:id="rId4"/>
              </a:rPr>
              <a:t>cam.ac.uk</a:t>
            </a:r>
            <a:r>
              <a:rPr lang="hu-HU" sz="2500" dirty="0" smtClean="0"/>
              <a:t> </a:t>
            </a:r>
            <a:endParaRPr lang="en-GB" sz="25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B2CD49-1919-4964-90A4-259CDEC32119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A1BCD-5FBE-4792-92FD-9CF5D72F317F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755576" y="557994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Data </a:t>
            </a:r>
            <a:r>
              <a:rPr lang="hu-HU" dirty="0" err="1" smtClean="0"/>
              <a:t>for</a:t>
            </a:r>
            <a:r>
              <a:rPr lang="hu-HU" dirty="0" smtClean="0"/>
              <a:t> Policy </a:t>
            </a:r>
            <a:r>
              <a:rPr lang="hu-HU" dirty="0" err="1" smtClean="0"/>
              <a:t>conference</a:t>
            </a:r>
            <a:r>
              <a:rPr lang="hu-HU" dirty="0" smtClean="0"/>
              <a:t>, Cambridge, UK, 17/6/2015</a:t>
            </a:r>
            <a:endParaRPr lang="en-GB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512" y="116632"/>
            <a:ext cx="3312368" cy="92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6" b="11000"/>
          <a:stretch/>
        </p:blipFill>
        <p:spPr bwMode="auto">
          <a:xfrm>
            <a:off x="4283968" y="-100772"/>
            <a:ext cx="4597524" cy="122551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812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7861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hu-HU" dirty="0" err="1" smtClean="0"/>
              <a:t>Transparency</a:t>
            </a:r>
            <a:r>
              <a:rPr lang="hu-HU" dirty="0" smtClean="0"/>
              <a:t> </a:t>
            </a:r>
            <a:r>
              <a:rPr lang="hu-HU" dirty="0"/>
              <a:t>and </a:t>
            </a:r>
            <a:r>
              <a:rPr lang="hu-HU" dirty="0" err="1"/>
              <a:t>procurement</a:t>
            </a:r>
            <a:r>
              <a:rPr lang="hu-HU" dirty="0"/>
              <a:t> </a:t>
            </a:r>
            <a:r>
              <a:rPr lang="hu-HU" dirty="0" err="1"/>
              <a:t>legislation</a:t>
            </a:r>
            <a:endParaRPr lang="hu-HU" dirty="0"/>
          </a:p>
          <a:p>
            <a:endParaRPr lang="hu-HU" dirty="0" smtClean="0"/>
          </a:p>
          <a:p>
            <a:r>
              <a:rPr lang="hu-HU" dirty="0" err="1" smtClean="0"/>
              <a:t>Procurement</a:t>
            </a:r>
            <a:r>
              <a:rPr lang="hu-HU" dirty="0" smtClean="0"/>
              <a:t> </a:t>
            </a:r>
            <a:r>
              <a:rPr lang="hu-HU" dirty="0" err="1"/>
              <a:t>data</a:t>
            </a:r>
            <a:endParaRPr lang="hu-HU" dirty="0"/>
          </a:p>
          <a:p>
            <a:endParaRPr lang="hu-HU" dirty="0" smtClean="0"/>
          </a:p>
          <a:p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/>
              <a:t>information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Public </a:t>
            </a:r>
            <a:r>
              <a:rPr lang="hu-HU" dirty="0" err="1"/>
              <a:t>organisation</a:t>
            </a:r>
            <a:r>
              <a:rPr lang="hu-HU" dirty="0"/>
              <a:t> </a:t>
            </a:r>
            <a:r>
              <a:rPr lang="hu-HU" dirty="0" err="1"/>
              <a:t>information</a:t>
            </a:r>
            <a:endParaRPr lang="hu-HU" dirty="0"/>
          </a:p>
          <a:p>
            <a:endParaRPr lang="hu-HU" dirty="0" smtClean="0"/>
          </a:p>
          <a:p>
            <a:r>
              <a:rPr lang="hu-HU" dirty="0" err="1" smtClean="0"/>
              <a:t>Asset</a:t>
            </a:r>
            <a:r>
              <a:rPr lang="hu-HU" dirty="0" smtClean="0"/>
              <a:t> </a:t>
            </a:r>
            <a:r>
              <a:rPr lang="hu-HU" dirty="0" err="1" smtClean="0"/>
              <a:t>declarations</a:t>
            </a:r>
            <a:endParaRPr lang="hu-HU" dirty="0" smtClean="0"/>
          </a:p>
          <a:p>
            <a:pPr lvl="1"/>
            <a:endParaRPr lang="hu-HU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16632"/>
            <a:ext cx="822960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67B0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u-HU" sz="3600" kern="0" dirty="0" smtClean="0"/>
              <a:t>DIGIWHIST: Data</a:t>
            </a:r>
            <a:endParaRPr lang="en-GB" sz="3600" kern="0" dirty="0"/>
          </a:p>
        </p:txBody>
      </p:sp>
    </p:spTree>
    <p:extLst>
      <p:ext uri="{BB962C8B-B14F-4D97-AF65-F5344CB8AC3E}">
        <p14:creationId xmlns:p14="http://schemas.microsoft.com/office/powerpoint/2010/main" val="90460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871"/>
            <a:ext cx="8229600" cy="5303441"/>
          </a:xfrm>
        </p:spPr>
        <p:txBody>
          <a:bodyPr>
            <a:normAutofit/>
          </a:bodyPr>
          <a:lstStyle/>
          <a:p>
            <a:r>
              <a:rPr lang="hu-HU" dirty="0" err="1" smtClean="0"/>
              <a:t>Indicators</a:t>
            </a:r>
            <a:r>
              <a:rPr lang="hu-HU" dirty="0"/>
              <a:t>:</a:t>
            </a:r>
            <a:endParaRPr lang="hu-HU" dirty="0" smtClean="0"/>
          </a:p>
          <a:p>
            <a:pPr lvl="1"/>
            <a:r>
              <a:rPr lang="hu-HU" dirty="0" err="1" smtClean="0"/>
              <a:t>Corruption</a:t>
            </a:r>
            <a:r>
              <a:rPr lang="hu-HU" dirty="0" smtClean="0"/>
              <a:t>/</a:t>
            </a:r>
            <a:r>
              <a:rPr lang="hu-HU" dirty="0" err="1" smtClean="0"/>
              <a:t>favouritism</a:t>
            </a:r>
            <a:endParaRPr lang="hu-HU" dirty="0" smtClean="0"/>
          </a:p>
          <a:p>
            <a:pPr lvl="1"/>
            <a:r>
              <a:rPr lang="hu-HU" dirty="0" err="1" smtClean="0"/>
              <a:t>Transparency</a:t>
            </a:r>
            <a:endParaRPr lang="hu-HU" dirty="0" smtClean="0"/>
          </a:p>
          <a:p>
            <a:pPr lvl="1"/>
            <a:r>
              <a:rPr lang="hu-HU" dirty="0" err="1" smtClean="0"/>
              <a:t>Administrative</a:t>
            </a:r>
            <a:r>
              <a:rPr lang="hu-HU" dirty="0" smtClean="0"/>
              <a:t> </a:t>
            </a:r>
            <a:r>
              <a:rPr lang="hu-HU" dirty="0" err="1" smtClean="0"/>
              <a:t>quality</a:t>
            </a:r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err="1" smtClean="0"/>
              <a:t>Utilization</a:t>
            </a:r>
            <a:endParaRPr lang="hu-HU" dirty="0" smtClean="0"/>
          </a:p>
          <a:p>
            <a:pPr lvl="1"/>
            <a:r>
              <a:rPr lang="hu-HU" dirty="0"/>
              <a:t>Web </a:t>
            </a:r>
            <a:r>
              <a:rPr lang="hu-HU" dirty="0" err="1"/>
              <a:t>portals</a:t>
            </a:r>
            <a:r>
              <a:rPr lang="hu-HU" dirty="0"/>
              <a:t>, mobile </a:t>
            </a:r>
            <a:r>
              <a:rPr lang="hu-HU" dirty="0" err="1"/>
              <a:t>apps</a:t>
            </a:r>
            <a:endParaRPr lang="hu-HU" dirty="0"/>
          </a:p>
          <a:p>
            <a:pPr lvl="1"/>
            <a:r>
              <a:rPr lang="hu-HU" dirty="0" err="1"/>
              <a:t>Whistleblower</a:t>
            </a:r>
            <a:r>
              <a:rPr lang="hu-HU" dirty="0"/>
              <a:t> </a:t>
            </a:r>
            <a:r>
              <a:rPr lang="hu-HU" dirty="0" err="1" smtClean="0"/>
              <a:t>reporting</a:t>
            </a:r>
            <a:r>
              <a:rPr lang="hu-HU" dirty="0" smtClean="0"/>
              <a:t>: Big Data+</a:t>
            </a:r>
            <a:r>
              <a:rPr lang="hu-HU" dirty="0" err="1" smtClean="0"/>
              <a:t>user</a:t>
            </a:r>
            <a:r>
              <a:rPr lang="hu-HU" dirty="0" smtClean="0"/>
              <a:t> </a:t>
            </a:r>
            <a:r>
              <a:rPr lang="hu-HU" dirty="0" err="1" smtClean="0"/>
              <a:t>info</a:t>
            </a:r>
            <a:endParaRPr lang="hu-HU" dirty="0"/>
          </a:p>
          <a:p>
            <a:pPr lvl="1"/>
            <a:r>
              <a:rPr lang="hu-HU" dirty="0" err="1" smtClean="0"/>
              <a:t>Risk</a:t>
            </a:r>
            <a:r>
              <a:rPr lang="hu-HU" dirty="0" smtClean="0"/>
              <a:t> </a:t>
            </a:r>
            <a:r>
              <a:rPr lang="hu-HU" dirty="0" err="1"/>
              <a:t>assessment</a:t>
            </a:r>
            <a:r>
              <a:rPr lang="hu-HU" dirty="0"/>
              <a:t> software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servants</a:t>
            </a:r>
            <a:endParaRPr lang="hu-HU" dirty="0"/>
          </a:p>
          <a:p>
            <a:pPr lvl="1"/>
            <a:endParaRPr lang="hu-HU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02630"/>
            <a:ext cx="822960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67B0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u-HU" sz="3600" kern="0" dirty="0" smtClean="0"/>
              <a:t>DIGIWHIST: </a:t>
            </a:r>
            <a:r>
              <a:rPr lang="hu-HU" sz="3600" kern="0" dirty="0" err="1" smtClean="0"/>
              <a:t>Indicators</a:t>
            </a:r>
            <a:r>
              <a:rPr lang="hu-HU" sz="3600" kern="0" dirty="0" smtClean="0"/>
              <a:t>+</a:t>
            </a:r>
            <a:r>
              <a:rPr lang="hu-HU" sz="3600" kern="0" dirty="0" err="1" smtClean="0"/>
              <a:t>utilization</a:t>
            </a:r>
            <a:endParaRPr lang="en-GB" sz="3600" kern="0" dirty="0"/>
          </a:p>
        </p:txBody>
      </p:sp>
    </p:spTree>
    <p:extLst>
      <p:ext uri="{BB962C8B-B14F-4D97-AF65-F5344CB8AC3E}">
        <p14:creationId xmlns:p14="http://schemas.microsoft.com/office/powerpoint/2010/main" val="37142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2210"/>
          </a:xfrm>
        </p:spPr>
        <p:txBody>
          <a:bodyPr>
            <a:normAutofit/>
          </a:bodyPr>
          <a:lstStyle/>
          <a:p>
            <a:r>
              <a:rPr lang="hu-HU" dirty="0" err="1" smtClean="0"/>
              <a:t>Indicator</a:t>
            </a:r>
            <a:r>
              <a:rPr lang="hu-HU" dirty="0" smtClean="0"/>
              <a:t> building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63885"/>
            <a:ext cx="8229600" cy="5001419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New </a:t>
            </a:r>
            <a:r>
              <a:rPr lang="hu-HU" dirty="0" err="1" smtClean="0"/>
              <a:t>approach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corruption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PP</a:t>
            </a:r>
          </a:p>
          <a:p>
            <a:pPr lvl="1"/>
            <a:r>
              <a:rPr lang="hu-HU" dirty="0" err="1" smtClean="0"/>
              <a:t>harnessing</a:t>
            </a:r>
            <a:r>
              <a:rPr lang="hu-HU" dirty="0" smtClean="0"/>
              <a:t> BIG DATA, </a:t>
            </a:r>
          </a:p>
          <a:p>
            <a:pPr lvl="1"/>
            <a:r>
              <a:rPr lang="hu-HU" dirty="0" err="1"/>
              <a:t>built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t</a:t>
            </a:r>
            <a:r>
              <a:rPr lang="en-GB" dirty="0" err="1"/>
              <a:t>horough</a:t>
            </a:r>
            <a:r>
              <a:rPr lang="en-GB" dirty="0"/>
              <a:t> understanding of </a:t>
            </a:r>
            <a:r>
              <a:rPr lang="en-GB" dirty="0" smtClean="0"/>
              <a:t>context</a:t>
            </a:r>
            <a:r>
              <a:rPr lang="hu-HU" dirty="0" smtClean="0"/>
              <a:t>, and</a:t>
            </a:r>
          </a:p>
          <a:p>
            <a:pPr lvl="1"/>
            <a:r>
              <a:rPr lang="hu-HU" dirty="0"/>
              <a:t>‚</a:t>
            </a:r>
            <a:r>
              <a:rPr lang="hu-HU" dirty="0" err="1"/>
              <a:t>open-ended</a:t>
            </a:r>
            <a:r>
              <a:rPr lang="hu-HU" dirty="0"/>
              <a:t>’</a:t>
            </a:r>
            <a:endParaRPr lang="hu-HU" dirty="0" smtClean="0"/>
          </a:p>
          <a:p>
            <a:r>
              <a:rPr lang="hu-HU" dirty="0" err="1" smtClean="0"/>
              <a:t>Indicator</a:t>
            </a:r>
            <a:r>
              <a:rPr lang="hu-HU" dirty="0" smtClean="0"/>
              <a:t> </a:t>
            </a:r>
            <a:r>
              <a:rPr lang="hu-HU" dirty="0" err="1" smtClean="0"/>
              <a:t>characteristics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Specific</a:t>
            </a:r>
            <a:endParaRPr lang="hu-HU" dirty="0" smtClean="0"/>
          </a:p>
          <a:p>
            <a:pPr lvl="1"/>
            <a:r>
              <a:rPr lang="hu-HU" dirty="0" smtClean="0"/>
              <a:t>R</a:t>
            </a:r>
            <a:r>
              <a:rPr lang="en-GB" dirty="0" err="1" smtClean="0"/>
              <a:t>eal</a:t>
            </a:r>
            <a:r>
              <a:rPr lang="en-GB" dirty="0" smtClean="0"/>
              <a:t>-time</a:t>
            </a:r>
            <a:r>
              <a:rPr lang="hu-HU" dirty="0" smtClean="0"/>
              <a:t> </a:t>
            </a:r>
          </a:p>
          <a:p>
            <a:pPr lvl="1"/>
            <a:r>
              <a:rPr lang="en-GB" dirty="0" smtClean="0"/>
              <a:t>‘</a:t>
            </a:r>
            <a:r>
              <a:rPr lang="hu-HU" dirty="0" smtClean="0"/>
              <a:t>O</a:t>
            </a:r>
            <a:r>
              <a:rPr lang="en-GB" dirty="0" err="1" smtClean="0"/>
              <a:t>bjective</a:t>
            </a:r>
            <a:r>
              <a:rPr lang="en-GB" dirty="0" smtClean="0"/>
              <a:t>’</a:t>
            </a:r>
            <a:r>
              <a:rPr lang="hu-HU" dirty="0" smtClean="0"/>
              <a:t>/</a:t>
            </a:r>
            <a:r>
              <a:rPr lang="hu-HU" dirty="0" err="1" smtClean="0"/>
              <a:t>hard</a:t>
            </a:r>
            <a:endParaRPr lang="en-GB" dirty="0"/>
          </a:p>
          <a:p>
            <a:pPr lvl="1"/>
            <a:r>
              <a:rPr lang="hu-HU" dirty="0"/>
              <a:t>M</a:t>
            </a:r>
            <a:r>
              <a:rPr lang="en-GB" dirty="0" err="1" smtClean="0"/>
              <a:t>icro</a:t>
            </a:r>
            <a:r>
              <a:rPr lang="hu-HU" dirty="0" err="1" smtClean="0"/>
              <a:t>-level</a:t>
            </a:r>
            <a:r>
              <a:rPr lang="en-GB" dirty="0" smtClean="0"/>
              <a:t> </a:t>
            </a:r>
            <a:endParaRPr lang="hu-HU" dirty="0" smtClean="0"/>
          </a:p>
          <a:p>
            <a:pPr lvl="1"/>
            <a:r>
              <a:rPr lang="hu-HU" dirty="0" err="1" smtClean="0"/>
              <a:t>Aggregatable</a:t>
            </a:r>
            <a:r>
              <a:rPr lang="hu-HU" dirty="0" smtClean="0"/>
              <a:t> + c</a:t>
            </a:r>
            <a:r>
              <a:rPr lang="en-GB" dirty="0" err="1" smtClean="0"/>
              <a:t>ompar</a:t>
            </a:r>
            <a:r>
              <a:rPr lang="hu-HU" dirty="0" err="1" smtClean="0"/>
              <a:t>ative</a:t>
            </a:r>
            <a:endParaRPr lang="hu-HU" dirty="0" smtClean="0"/>
          </a:p>
          <a:p>
            <a:pPr lvl="1"/>
            <a:endParaRPr lang="en-GB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168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71707"/>
            <a:ext cx="6700750" cy="649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3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 </a:t>
            </a:r>
            <a:r>
              <a:rPr lang="hu-HU" dirty="0" err="1" smtClean="0"/>
              <a:t>hands-on</a:t>
            </a:r>
            <a:r>
              <a:rPr lang="hu-HU" dirty="0" smtClean="0"/>
              <a:t> </a:t>
            </a:r>
            <a:r>
              <a:rPr lang="hu-HU" dirty="0" err="1" smtClean="0"/>
              <a:t>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/>
              <a:t>For</a:t>
            </a:r>
            <a:endParaRPr lang="hu-HU" dirty="0" smtClean="0"/>
          </a:p>
          <a:p>
            <a:pPr marL="971550" lvl="1" indent="-514350">
              <a:buFont typeface="+mj-lt"/>
              <a:buAutoNum type="arabicPeriod"/>
            </a:pPr>
            <a:r>
              <a:rPr lang="hu-HU" dirty="0" smtClean="0"/>
              <a:t>The </a:t>
            </a:r>
            <a:r>
              <a:rPr lang="hu-HU" dirty="0" err="1" smtClean="0"/>
              <a:t>activist</a:t>
            </a:r>
            <a:endParaRPr lang="hu-HU" dirty="0" smtClean="0"/>
          </a:p>
          <a:p>
            <a:pPr marL="971550" lvl="1" indent="-514350">
              <a:buFont typeface="+mj-lt"/>
              <a:buAutoNum type="arabicPeriod"/>
            </a:pPr>
            <a:endParaRPr lang="hu-HU" dirty="0" smtClean="0"/>
          </a:p>
          <a:p>
            <a:pPr marL="971550" lvl="1" indent="-514350">
              <a:buFont typeface="+mj-lt"/>
              <a:buAutoNum type="arabicPeriod"/>
            </a:pPr>
            <a:r>
              <a:rPr lang="hu-HU" dirty="0" smtClean="0"/>
              <a:t>The policy </a:t>
            </a:r>
            <a:r>
              <a:rPr lang="hu-HU" dirty="0" err="1" smtClean="0"/>
              <a:t>maker</a:t>
            </a:r>
            <a:endParaRPr lang="hu-HU" dirty="0" smtClean="0"/>
          </a:p>
          <a:p>
            <a:pPr marL="971550" lvl="1" indent="-514350">
              <a:buFont typeface="+mj-lt"/>
              <a:buAutoNum type="arabicPeriod"/>
            </a:pPr>
            <a:endParaRPr lang="hu-HU" dirty="0" smtClean="0"/>
          </a:p>
          <a:p>
            <a:pPr marL="971550" lvl="1" indent="-514350">
              <a:buFont typeface="+mj-lt"/>
              <a:buAutoNum type="arabicPeriod"/>
            </a:pPr>
            <a:r>
              <a:rPr lang="hu-HU" dirty="0" smtClean="0"/>
              <a:t>The </a:t>
            </a:r>
            <a:r>
              <a:rPr lang="hu-HU" dirty="0" err="1" smtClean="0"/>
              <a:t>economist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164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1143000"/>
          </a:xfrm>
        </p:spPr>
        <p:txBody>
          <a:bodyPr/>
          <a:lstStyle/>
          <a:p>
            <a:r>
              <a:rPr lang="hu-HU" dirty="0"/>
              <a:t>Big Data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accountability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2416" y="1340768"/>
            <a:ext cx="8363272" cy="4752528"/>
          </a:xfrm>
        </p:spPr>
        <p:txBody>
          <a:bodyPr>
            <a:noAutofit/>
          </a:bodyPr>
          <a:lstStyle/>
          <a:p>
            <a:r>
              <a:rPr lang="hu-HU" dirty="0" err="1">
                <a:hlinkClick r:id="rId3"/>
              </a:rPr>
              <a:t>www.tendertracking.eu</a:t>
            </a:r>
            <a:endParaRPr lang="hu-HU" dirty="0"/>
          </a:p>
          <a:p>
            <a:r>
              <a:rPr lang="hu-HU" dirty="0" err="1" smtClean="0"/>
              <a:t>Goal</a:t>
            </a:r>
            <a:r>
              <a:rPr lang="hu-HU" dirty="0" smtClean="0"/>
              <a:t>: Holding </a:t>
            </a:r>
            <a:r>
              <a:rPr lang="hu-HU" dirty="0" err="1" smtClean="0"/>
              <a:t>governments</a:t>
            </a:r>
            <a:r>
              <a:rPr lang="hu-HU" dirty="0" smtClean="0"/>
              <a:t> </a:t>
            </a:r>
            <a:r>
              <a:rPr lang="hu-HU" dirty="0" err="1" smtClean="0"/>
              <a:t>accounatble</a:t>
            </a:r>
            <a:endParaRPr lang="hu-HU" dirty="0" smtClean="0"/>
          </a:p>
          <a:p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regulated</a:t>
            </a:r>
            <a:r>
              <a:rPr lang="hu-HU" dirty="0" smtClean="0"/>
              <a:t> </a:t>
            </a:r>
            <a:r>
              <a:rPr lang="hu-HU" dirty="0" err="1" smtClean="0"/>
              <a:t>contract</a:t>
            </a:r>
            <a:r>
              <a:rPr lang="hu-HU" dirty="0" smtClean="0"/>
              <a:t> </a:t>
            </a:r>
            <a:r>
              <a:rPr lang="hu-HU" dirty="0" err="1" smtClean="0"/>
              <a:t>since</a:t>
            </a:r>
            <a:r>
              <a:rPr lang="hu-HU" dirty="0" smtClean="0"/>
              <a:t> 2005 </a:t>
            </a:r>
            <a:r>
              <a:rPr lang="hu-HU" dirty="0" err="1" smtClean="0"/>
              <a:t>in</a:t>
            </a:r>
            <a:r>
              <a:rPr lang="hu-HU" dirty="0" smtClean="0"/>
              <a:t> Hungary</a:t>
            </a:r>
          </a:p>
          <a:p>
            <a:r>
              <a:rPr lang="hu-HU" dirty="0" err="1" smtClean="0"/>
              <a:t>Structured</a:t>
            </a:r>
            <a:r>
              <a:rPr lang="hu-HU" dirty="0" smtClean="0"/>
              <a:t> </a:t>
            </a:r>
            <a:r>
              <a:rPr lang="hu-HU" dirty="0" err="1" smtClean="0"/>
              <a:t>micro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+</a:t>
            </a:r>
            <a:r>
              <a:rPr lang="hu-HU" dirty="0" err="1" smtClean="0"/>
              <a:t>aggregates</a:t>
            </a:r>
            <a:endParaRPr lang="hu-HU" dirty="0" smtClean="0"/>
          </a:p>
          <a:p>
            <a:r>
              <a:rPr lang="hu-HU" dirty="0" err="1" smtClean="0"/>
              <a:t>Indicators</a:t>
            </a:r>
            <a:r>
              <a:rPr lang="hu-HU" dirty="0" smtClean="0"/>
              <a:t> </a:t>
            </a:r>
            <a:r>
              <a:rPr lang="hu-HU" dirty="0" err="1" smtClean="0"/>
              <a:t>making</a:t>
            </a:r>
            <a:r>
              <a:rPr lang="hu-HU" dirty="0" smtClean="0"/>
              <a:t> </a:t>
            </a:r>
            <a:r>
              <a:rPr lang="hu-HU" dirty="0" err="1" smtClean="0"/>
              <a:t>sense</a:t>
            </a:r>
            <a:r>
              <a:rPr lang="hu-HU" dirty="0" smtClean="0"/>
              <a:t> of Big Data</a:t>
            </a:r>
          </a:p>
          <a:p>
            <a:r>
              <a:rPr lang="hu-HU" dirty="0" err="1" smtClean="0"/>
              <a:t>Target</a:t>
            </a:r>
            <a:r>
              <a:rPr lang="hu-HU" dirty="0" smtClean="0"/>
              <a:t> </a:t>
            </a:r>
            <a:r>
              <a:rPr lang="hu-HU" dirty="0" err="1" smtClean="0"/>
              <a:t>groups</a:t>
            </a:r>
            <a:r>
              <a:rPr lang="hu-HU" dirty="0" smtClean="0"/>
              <a:t>:</a:t>
            </a:r>
          </a:p>
          <a:p>
            <a:pPr marL="1427163" lvl="2" indent="-342900">
              <a:buFont typeface="Wingdings" panose="05000000000000000000" pitchFamily="2" charset="2"/>
              <a:buChar char="Ø"/>
            </a:pPr>
            <a:r>
              <a:rPr lang="hu-HU" dirty="0" err="1" smtClean="0">
                <a:ea typeface="+mn-ea"/>
                <a:cs typeface="+mn-cs"/>
              </a:rPr>
              <a:t>Citizens</a:t>
            </a:r>
            <a:r>
              <a:rPr lang="hu-HU" dirty="0" smtClean="0">
                <a:ea typeface="+mn-ea"/>
                <a:cs typeface="+mn-cs"/>
              </a:rPr>
              <a:t>, </a:t>
            </a:r>
            <a:r>
              <a:rPr lang="hu-HU" dirty="0" err="1" smtClean="0">
                <a:ea typeface="+mn-ea"/>
                <a:cs typeface="+mn-cs"/>
              </a:rPr>
              <a:t>journalists</a:t>
            </a:r>
            <a:endParaRPr lang="hu-HU" dirty="0" smtClean="0">
              <a:ea typeface="+mn-ea"/>
              <a:cs typeface="+mn-cs"/>
            </a:endParaRPr>
          </a:p>
          <a:p>
            <a:pPr marL="1427163" lvl="2" indent="-342900">
              <a:buFont typeface="Wingdings" panose="05000000000000000000" pitchFamily="2" charset="2"/>
              <a:buChar char="Ø"/>
            </a:pPr>
            <a:r>
              <a:rPr lang="hu-HU" dirty="0" smtClean="0">
                <a:ea typeface="+mn-ea"/>
                <a:cs typeface="+mn-cs"/>
              </a:rPr>
              <a:t>Policy </a:t>
            </a:r>
            <a:r>
              <a:rPr lang="hu-HU" dirty="0" err="1" smtClean="0">
                <a:ea typeface="+mn-ea"/>
                <a:cs typeface="+mn-cs"/>
              </a:rPr>
              <a:t>makers</a:t>
            </a:r>
            <a:endParaRPr lang="hu-HU" dirty="0" smtClean="0">
              <a:ea typeface="+mn-ea"/>
              <a:cs typeface="+mn-cs"/>
            </a:endParaRPr>
          </a:p>
          <a:p>
            <a:pPr marL="1427163" lvl="2" indent="-342900">
              <a:buFont typeface="Wingdings" panose="05000000000000000000" pitchFamily="2" charset="2"/>
              <a:buChar char="Ø"/>
            </a:pPr>
            <a:r>
              <a:rPr lang="hu-HU" dirty="0" err="1" smtClean="0">
                <a:ea typeface="+mn-ea"/>
                <a:cs typeface="+mn-cs"/>
              </a:rPr>
              <a:t>Researchers</a:t>
            </a:r>
            <a:endParaRPr lang="hu-HU" dirty="0" smtClean="0">
              <a:ea typeface="+mn-ea"/>
              <a:cs typeface="+mn-cs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943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364"/>
            <a:ext cx="9144000" cy="525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209"/>
            <a:ext cx="9144000" cy="53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721"/>
            <a:ext cx="9144000" cy="524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325"/>
            <a:ext cx="9144000" cy="512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challenge</a:t>
            </a:r>
            <a:r>
              <a:rPr lang="hu-HU" dirty="0" smtClean="0"/>
              <a:t> of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procurement</a:t>
            </a:r>
            <a:endParaRPr lang="en-GB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333872" y="1376163"/>
            <a:ext cx="8352928" cy="48690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sz="5000" dirty="0" smtClean="0"/>
              <a:t>9.3 </a:t>
            </a:r>
            <a:r>
              <a:rPr lang="hu-HU" sz="5000" dirty="0" err="1"/>
              <a:t>trillion</a:t>
            </a:r>
            <a:r>
              <a:rPr lang="hu-HU" sz="5000" dirty="0"/>
              <a:t> USD per </a:t>
            </a:r>
            <a:r>
              <a:rPr lang="hu-HU" sz="5000" dirty="0" err="1" smtClean="0"/>
              <a:t>year</a:t>
            </a:r>
            <a:r>
              <a:rPr lang="hu-HU" sz="5000" dirty="0" smtClean="0"/>
              <a:t>*</a:t>
            </a:r>
          </a:p>
          <a:p>
            <a:pPr marL="0" indent="0" algn="ctr">
              <a:buNone/>
            </a:pPr>
            <a:endParaRPr lang="hu-HU" sz="3900" dirty="0" smtClean="0"/>
          </a:p>
          <a:p>
            <a:pPr marL="0" indent="0" algn="ctr">
              <a:buNone/>
            </a:pPr>
            <a:r>
              <a:rPr lang="hu-HU" sz="5000" dirty="0" smtClean="0"/>
              <a:t>20-25% </a:t>
            </a:r>
            <a:r>
              <a:rPr lang="hu-HU" sz="5000" dirty="0" err="1"/>
              <a:t>lost</a:t>
            </a:r>
            <a:r>
              <a:rPr lang="hu-HU" sz="5000" dirty="0"/>
              <a:t> </a:t>
            </a:r>
            <a:r>
              <a:rPr lang="hu-HU" sz="5000" dirty="0" err="1"/>
              <a:t>to</a:t>
            </a:r>
            <a:r>
              <a:rPr lang="hu-HU" sz="5000" dirty="0"/>
              <a:t> </a:t>
            </a:r>
            <a:r>
              <a:rPr lang="hu-HU" sz="5000" dirty="0" err="1" smtClean="0"/>
              <a:t>corruption</a:t>
            </a:r>
            <a:r>
              <a:rPr lang="hu-HU" sz="5000" dirty="0" smtClean="0"/>
              <a:t>**</a:t>
            </a:r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4100" dirty="0" err="1" smtClean="0">
                <a:solidFill>
                  <a:srgbClr val="FF0000"/>
                </a:solidFill>
              </a:rPr>
              <a:t>Should</a:t>
            </a:r>
            <a:r>
              <a:rPr lang="hu-HU" sz="4100" dirty="0" smtClean="0">
                <a:solidFill>
                  <a:srgbClr val="FF0000"/>
                </a:solidFill>
              </a:rPr>
              <a:t> </a:t>
            </a:r>
            <a:r>
              <a:rPr lang="hu-HU" sz="4100" dirty="0" err="1" smtClean="0">
                <a:solidFill>
                  <a:srgbClr val="FF0000"/>
                </a:solidFill>
              </a:rPr>
              <a:t>we</a:t>
            </a:r>
            <a:r>
              <a:rPr lang="hu-HU" sz="4100" dirty="0" smtClean="0">
                <a:solidFill>
                  <a:srgbClr val="FF0000"/>
                </a:solidFill>
              </a:rPr>
              <a:t> be </a:t>
            </a:r>
            <a:r>
              <a:rPr lang="hu-HU" sz="4100" dirty="0" err="1" smtClean="0">
                <a:solidFill>
                  <a:srgbClr val="FF0000"/>
                </a:solidFill>
              </a:rPr>
              <a:t>worried</a:t>
            </a:r>
            <a:r>
              <a:rPr lang="hu-HU" sz="4100" dirty="0" smtClean="0">
                <a:solidFill>
                  <a:srgbClr val="FF0000"/>
                </a:solidFill>
              </a:rPr>
              <a:t>?</a:t>
            </a:r>
            <a:endParaRPr lang="hu-HU" sz="41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4200" dirty="0" smtClean="0"/>
          </a:p>
          <a:p>
            <a:pPr marL="0" indent="0">
              <a:buNone/>
            </a:pPr>
            <a:r>
              <a:rPr lang="hu-HU" sz="1800" dirty="0" smtClean="0"/>
              <a:t>* </a:t>
            </a:r>
            <a:r>
              <a:rPr lang="hu-HU" sz="1800" dirty="0"/>
              <a:t>http://www.open-contracting.org/data-standard-announcement</a:t>
            </a:r>
          </a:p>
          <a:p>
            <a:pPr marL="0" indent="0">
              <a:buNone/>
            </a:pPr>
            <a:r>
              <a:rPr lang="hu-HU" sz="1800" dirty="0" smtClean="0"/>
              <a:t>**</a:t>
            </a:r>
            <a:r>
              <a:rPr lang="en-GB" sz="1800" dirty="0" smtClean="0"/>
              <a:t> </a:t>
            </a:r>
            <a:r>
              <a:rPr lang="hu-HU" sz="1800" dirty="0" smtClean="0"/>
              <a:t>OECD (2013), </a:t>
            </a:r>
            <a:r>
              <a:rPr lang="en-GB" sz="1800" dirty="0" smtClean="0"/>
              <a:t>Implementing </a:t>
            </a:r>
            <a:r>
              <a:rPr lang="en-GB" sz="1800" dirty="0"/>
              <a:t>the OECD Principles for Integrity in Public </a:t>
            </a:r>
            <a:r>
              <a:rPr lang="en-GB" sz="1800" dirty="0" smtClean="0"/>
              <a:t>Procurement</a:t>
            </a:r>
            <a:r>
              <a:rPr lang="hu-HU" sz="1800" dirty="0" smtClean="0"/>
              <a:t>. </a:t>
            </a:r>
            <a:r>
              <a:rPr lang="en-GB" sz="1800" dirty="0" smtClean="0"/>
              <a:t>Progress </a:t>
            </a:r>
            <a:r>
              <a:rPr lang="en-GB" sz="1800" dirty="0"/>
              <a:t>since </a:t>
            </a:r>
            <a:r>
              <a:rPr lang="en-GB" sz="1800" dirty="0" smtClean="0"/>
              <a:t>2008</a:t>
            </a:r>
            <a:r>
              <a:rPr lang="hu-HU" sz="1800" dirty="0" smtClean="0"/>
              <a:t>. OECD, Paris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338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694"/>
            <a:ext cx="9144000" cy="282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156"/>
            <a:ext cx="9144000" cy="527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9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468"/>
            <a:ext cx="9144000" cy="51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780"/>
            <a:ext cx="9144000" cy="51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7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Discussion</a:t>
            </a:r>
            <a:r>
              <a:rPr lang="hu-HU" dirty="0" smtClean="0"/>
              <a:t> </a:t>
            </a:r>
            <a:r>
              <a:rPr lang="hu-HU" dirty="0" err="1" smtClean="0"/>
              <a:t>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err="1" smtClean="0"/>
              <a:t>Which</a:t>
            </a:r>
            <a:r>
              <a:rPr lang="hu-HU" dirty="0" smtClean="0"/>
              <a:t> </a:t>
            </a:r>
            <a:r>
              <a:rPr lang="hu-HU" dirty="0" err="1" smtClean="0"/>
              <a:t>features</a:t>
            </a:r>
            <a:r>
              <a:rPr lang="hu-HU" dirty="0" smtClean="0"/>
              <a:t> </a:t>
            </a:r>
            <a:r>
              <a:rPr lang="hu-HU" dirty="0" err="1" smtClean="0"/>
              <a:t>would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like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see</a:t>
            </a:r>
            <a:r>
              <a:rPr lang="hu-HU" dirty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such</a:t>
            </a:r>
            <a:r>
              <a:rPr lang="hu-HU" dirty="0" smtClean="0"/>
              <a:t> a </a:t>
            </a:r>
            <a:r>
              <a:rPr lang="hu-HU" dirty="0" err="1" smtClean="0"/>
              <a:t>portal</a:t>
            </a:r>
            <a:r>
              <a:rPr lang="hu-HU" dirty="0" smtClean="0"/>
              <a:t>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958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Big Data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austerity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>
                <a:hlinkClick r:id="rId2"/>
              </a:rPr>
              <a:t>http://www.crcb.eu/?</a:t>
            </a:r>
            <a:r>
              <a:rPr lang="hu-HU" dirty="0" smtClean="0">
                <a:hlinkClick r:id="rId2"/>
              </a:rPr>
              <a:t>p=867</a:t>
            </a:r>
            <a:r>
              <a:rPr lang="hu-HU" dirty="0" smtClean="0"/>
              <a:t> </a:t>
            </a:r>
            <a:endParaRPr lang="hu-HU" dirty="0"/>
          </a:p>
          <a:p>
            <a:r>
              <a:rPr lang="hu-HU" dirty="0" err="1" smtClean="0"/>
              <a:t>Goal</a:t>
            </a:r>
            <a:r>
              <a:rPr lang="hu-HU" dirty="0" smtClean="0"/>
              <a:t>: </a:t>
            </a:r>
            <a:r>
              <a:rPr lang="hu-HU" dirty="0" err="1" smtClean="0"/>
              <a:t>identifying</a:t>
            </a:r>
            <a:r>
              <a:rPr lang="hu-HU" dirty="0" smtClean="0"/>
              <a:t> </a:t>
            </a:r>
            <a:r>
              <a:rPr lang="hu-HU" dirty="0" err="1" smtClean="0"/>
              <a:t>companies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preferential</a:t>
            </a:r>
            <a:r>
              <a:rPr lang="hu-HU" dirty="0" smtClean="0"/>
              <a:t> </a:t>
            </a:r>
            <a:r>
              <a:rPr lang="hu-HU" dirty="0" err="1" smtClean="0"/>
              <a:t>treatment</a:t>
            </a:r>
            <a:endParaRPr lang="hu-HU" dirty="0" smtClean="0"/>
          </a:p>
          <a:p>
            <a:r>
              <a:rPr lang="hu-HU" dirty="0"/>
              <a:t>Data: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/>
              <a:t>procurement</a:t>
            </a:r>
            <a:r>
              <a:rPr lang="hu-HU" dirty="0"/>
              <a:t>+</a:t>
            </a:r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: UK</a:t>
            </a:r>
          </a:p>
          <a:p>
            <a:r>
              <a:rPr lang="hu-HU" dirty="0" err="1" smtClean="0"/>
              <a:t>Target</a:t>
            </a:r>
            <a:r>
              <a:rPr lang="hu-HU" dirty="0" smtClean="0"/>
              <a:t> </a:t>
            </a:r>
            <a:r>
              <a:rPr lang="hu-HU" dirty="0" err="1" smtClean="0"/>
              <a:t>group</a:t>
            </a:r>
            <a:endParaRPr lang="hu-HU" dirty="0" smtClean="0"/>
          </a:p>
          <a:p>
            <a:pPr lvl="1"/>
            <a:r>
              <a:rPr lang="hu-HU" dirty="0" smtClean="0"/>
              <a:t>Policy </a:t>
            </a:r>
            <a:r>
              <a:rPr lang="hu-HU" dirty="0" err="1" smtClean="0"/>
              <a:t>makers</a:t>
            </a:r>
            <a:r>
              <a:rPr lang="hu-HU" dirty="0" smtClean="0"/>
              <a:t> (</a:t>
            </a:r>
            <a:r>
              <a:rPr lang="hu-HU" dirty="0" err="1" smtClean="0"/>
              <a:t>those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benefitting</a:t>
            </a:r>
            <a:r>
              <a:rPr lang="hu-HU" dirty="0" smtClean="0"/>
              <a:t> of </a:t>
            </a:r>
            <a:r>
              <a:rPr lang="hu-HU" dirty="0" err="1" smtClean="0"/>
              <a:t>course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Losing</a:t>
            </a:r>
            <a:r>
              <a:rPr lang="hu-HU" dirty="0" smtClean="0"/>
              <a:t> </a:t>
            </a:r>
            <a:r>
              <a:rPr lang="hu-HU" dirty="0" err="1" smtClean="0"/>
              <a:t>bidders</a:t>
            </a:r>
            <a:endParaRPr lang="hu-HU" dirty="0" smtClean="0"/>
          </a:p>
          <a:p>
            <a:pPr lvl="1"/>
            <a:r>
              <a:rPr lang="hu-HU" dirty="0" err="1" smtClean="0"/>
              <a:t>Journalists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676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Political Influence Indicator (PII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political</a:t>
            </a:r>
            <a:r>
              <a:rPr lang="hu-HU" dirty="0"/>
              <a:t> </a:t>
            </a:r>
            <a:r>
              <a:rPr lang="en-GB" dirty="0"/>
              <a:t>influence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en-GB" dirty="0"/>
              <a:t>companies’ </a:t>
            </a:r>
            <a:r>
              <a:rPr lang="hu-HU" dirty="0"/>
              <a:t>market </a:t>
            </a:r>
            <a:r>
              <a:rPr lang="en-GB" dirty="0" smtClean="0"/>
              <a:t>success</a:t>
            </a:r>
            <a:endParaRPr lang="hu-HU" dirty="0" smtClean="0"/>
          </a:p>
          <a:p>
            <a:r>
              <a:rPr lang="hu-HU" dirty="0" err="1" smtClean="0"/>
              <a:t>Change</a:t>
            </a:r>
            <a:r>
              <a:rPr lang="hu-HU" dirty="0" smtClean="0"/>
              <a:t> of </a:t>
            </a:r>
            <a:r>
              <a:rPr lang="hu-HU" dirty="0" err="1" smtClean="0"/>
              <a:t>government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a </a:t>
            </a:r>
            <a:r>
              <a:rPr lang="hu-HU" dirty="0" err="1" smtClean="0"/>
              <a:t>natural</a:t>
            </a:r>
            <a:r>
              <a:rPr lang="hu-HU" dirty="0" smtClean="0"/>
              <a:t> </a:t>
            </a:r>
            <a:r>
              <a:rPr lang="hu-HU" dirty="0" err="1" smtClean="0"/>
              <a:t>experiment</a:t>
            </a:r>
            <a:endParaRPr lang="hu-HU" dirty="0"/>
          </a:p>
          <a:p>
            <a:pPr lvl="1"/>
            <a:r>
              <a:rPr lang="hu-HU" dirty="0" err="1" smtClean="0"/>
              <a:t>Company</a:t>
            </a:r>
            <a:r>
              <a:rPr lang="hu-HU" dirty="0" smtClean="0"/>
              <a:t> performance </a:t>
            </a:r>
            <a:r>
              <a:rPr lang="hu-HU" dirty="0" err="1" smtClean="0"/>
              <a:t>before-after</a:t>
            </a:r>
            <a:r>
              <a:rPr lang="hu-HU" dirty="0" smtClean="0"/>
              <a:t> </a:t>
            </a:r>
            <a:r>
              <a:rPr lang="hu-HU" dirty="0" err="1" smtClean="0"/>
              <a:t>gov’t</a:t>
            </a:r>
            <a:r>
              <a:rPr lang="hu-HU" dirty="0" smtClean="0"/>
              <a:t> </a:t>
            </a:r>
            <a:r>
              <a:rPr lang="hu-HU" dirty="0" err="1" smtClean="0"/>
              <a:t>change</a:t>
            </a:r>
            <a:endParaRPr lang="hu-HU" dirty="0" smtClean="0"/>
          </a:p>
          <a:p>
            <a:pPr lvl="1"/>
            <a:r>
              <a:rPr lang="hu-HU" dirty="0" err="1" smtClean="0"/>
              <a:t>Evidence</a:t>
            </a:r>
            <a:r>
              <a:rPr lang="hu-HU" dirty="0" smtClean="0"/>
              <a:t> of </a:t>
            </a:r>
            <a:r>
              <a:rPr lang="hu-HU" dirty="0" err="1" smtClean="0"/>
              <a:t>favouritism</a:t>
            </a:r>
            <a:r>
              <a:rPr lang="hu-HU" dirty="0" smtClean="0"/>
              <a:t>: tendering </a:t>
            </a:r>
            <a:r>
              <a:rPr lang="hu-HU" dirty="0" err="1" smtClean="0"/>
              <a:t>red</a:t>
            </a:r>
            <a:r>
              <a:rPr lang="hu-HU" dirty="0" smtClean="0"/>
              <a:t> </a:t>
            </a:r>
            <a:r>
              <a:rPr lang="hu-HU" dirty="0" err="1" smtClean="0"/>
              <a:t>flags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918" y="3140968"/>
            <a:ext cx="6189560" cy="3717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9" y="116633"/>
            <a:ext cx="5979251" cy="3528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-27384"/>
            <a:ext cx="4880248" cy="1152128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err="1" smtClean="0"/>
              <a:t>Paradigmatic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r>
              <a:rPr lang="hu-HU" dirty="0" smtClean="0"/>
              <a:t>: Hungary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832" y="1340768"/>
            <a:ext cx="3034680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err="1" smtClean="0"/>
              <a:t>Government</a:t>
            </a:r>
            <a:r>
              <a:rPr lang="hu-HU" dirty="0" smtClean="0"/>
              <a:t> </a:t>
            </a:r>
            <a:r>
              <a:rPr lang="hu-HU" dirty="0" err="1" smtClean="0"/>
              <a:t>change</a:t>
            </a:r>
            <a:r>
              <a:rPr lang="hu-HU" dirty="0" smtClean="0"/>
              <a:t> + CRI</a:t>
            </a:r>
          </a:p>
          <a:p>
            <a:pPr marL="0" indent="0">
              <a:buNone/>
            </a:pPr>
            <a:r>
              <a:rPr lang="hu-HU" dirty="0" smtClean="0"/>
              <a:t>2009-2012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0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does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UK </a:t>
            </a:r>
            <a:r>
              <a:rPr lang="hu-HU" dirty="0" err="1" smtClean="0"/>
              <a:t>score</a:t>
            </a:r>
            <a:r>
              <a:rPr lang="hu-HU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Central</a:t>
            </a:r>
            <a:r>
              <a:rPr lang="hu-HU" dirty="0" smtClean="0"/>
              <a:t> </a:t>
            </a:r>
            <a:r>
              <a:rPr lang="hu-HU" dirty="0" err="1" smtClean="0"/>
              <a:t>government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endParaRPr lang="hu-HU" dirty="0" smtClean="0"/>
          </a:p>
          <a:p>
            <a:r>
              <a:rPr lang="hu-HU" dirty="0" smtClean="0"/>
              <a:t>2009-2010-2013</a:t>
            </a:r>
          </a:p>
          <a:p>
            <a:r>
              <a:rPr lang="hu-HU" dirty="0" err="1" smtClean="0"/>
              <a:t>Company</a:t>
            </a:r>
            <a:r>
              <a:rPr lang="hu-HU" dirty="0" smtClean="0"/>
              <a:t> panel </a:t>
            </a:r>
            <a:r>
              <a:rPr lang="hu-HU" dirty="0" err="1" smtClean="0"/>
              <a:t>data</a:t>
            </a:r>
            <a:endParaRPr lang="hu-HU" dirty="0" smtClean="0"/>
          </a:p>
          <a:p>
            <a:r>
              <a:rPr lang="hu-HU" dirty="0" smtClean="0"/>
              <a:t>TED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</a:p>
          <a:p>
            <a:pPr lvl="1"/>
            <a:r>
              <a:rPr lang="hu-HU" dirty="0" err="1" smtClean="0"/>
              <a:t>large</a:t>
            </a:r>
            <a:r>
              <a:rPr lang="hu-HU" dirty="0" smtClean="0"/>
              <a:t> </a:t>
            </a:r>
            <a:r>
              <a:rPr lang="hu-HU" dirty="0" err="1" smtClean="0"/>
              <a:t>contracts</a:t>
            </a:r>
            <a:endParaRPr lang="hu-HU" dirty="0"/>
          </a:p>
          <a:p>
            <a:pPr lvl="1"/>
            <a:r>
              <a:rPr lang="hu-HU" dirty="0" err="1" smtClean="0"/>
              <a:t>Imperfect</a:t>
            </a:r>
            <a:r>
              <a:rPr lang="hu-HU" dirty="0" smtClean="0"/>
              <a:t> </a:t>
            </a:r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identification</a:t>
            </a:r>
            <a:endParaRPr lang="hu-HU" dirty="0" smtClean="0"/>
          </a:p>
          <a:p>
            <a:r>
              <a:rPr lang="hu-HU" dirty="0" err="1"/>
              <a:t>Download</a:t>
            </a:r>
            <a:r>
              <a:rPr lang="hu-HU" dirty="0"/>
              <a:t> link: </a:t>
            </a:r>
            <a:r>
              <a:rPr lang="hu-HU" dirty="0">
                <a:solidFill>
                  <a:srgbClr val="FF0000"/>
                </a:solidFill>
                <a:hlinkClick r:id="rId3"/>
              </a:rPr>
              <a:t>http://www.crcb.eu/?</a:t>
            </a:r>
            <a:r>
              <a:rPr lang="hu-HU" dirty="0" smtClean="0">
                <a:solidFill>
                  <a:srgbClr val="FF0000"/>
                </a:solidFill>
                <a:hlinkClick r:id="rId3"/>
              </a:rPr>
              <a:t>p=867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err="1" smtClean="0"/>
              <a:t>Let’s</a:t>
            </a:r>
            <a:r>
              <a:rPr lang="hu-HU" dirty="0" smtClean="0"/>
              <a:t> </a:t>
            </a:r>
            <a:r>
              <a:rPr lang="hu-HU" dirty="0" err="1" smtClean="0"/>
              <a:t>explore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together</a:t>
            </a:r>
            <a:r>
              <a:rPr lang="hu-HU" dirty="0" smtClean="0"/>
              <a:t>!</a:t>
            </a:r>
            <a:endParaRPr lang="hu-HU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14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5" y="274637"/>
            <a:ext cx="3635896" cy="2571497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/>
              <a:t>SOME </a:t>
            </a:r>
            <a:r>
              <a:rPr lang="hu-HU" dirty="0" err="1" smtClean="0"/>
              <a:t>suspicion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2900" dirty="0" smtClean="0">
                <a:sym typeface="Wingdings" panose="05000000000000000000" pitchFamily="2" charset="2"/>
              </a:rPr>
              <a:t>◄ 2009h1 </a:t>
            </a:r>
            <a:r>
              <a:rPr lang="hu-HU" sz="2900" dirty="0" err="1" smtClean="0">
                <a:sym typeface="Wingdings" panose="05000000000000000000" pitchFamily="2" charset="2"/>
              </a:rPr>
              <a:t>largest</a:t>
            </a:r>
            <a:r>
              <a:rPr lang="hu-HU" sz="2900" dirty="0" smtClean="0">
                <a:sym typeface="Wingdings" panose="05000000000000000000" pitchFamily="2" charset="2"/>
              </a:rPr>
              <a:t> 5</a:t>
            </a:r>
            <a:br>
              <a:rPr lang="hu-HU" sz="2900" dirty="0" smtClean="0">
                <a:sym typeface="Wingdings" panose="05000000000000000000" pitchFamily="2" charset="2"/>
              </a:rPr>
            </a:br>
            <a:r>
              <a:rPr lang="hu-HU" sz="2900" dirty="0" smtClean="0">
                <a:sym typeface="Wingdings" panose="05000000000000000000" pitchFamily="2" charset="2"/>
              </a:rPr>
              <a:t>▼2013h2 </a:t>
            </a:r>
            <a:r>
              <a:rPr lang="hu-HU" sz="2900" dirty="0" err="1" smtClean="0">
                <a:sym typeface="Wingdings" panose="05000000000000000000" pitchFamily="2" charset="2"/>
              </a:rPr>
              <a:t>largest</a:t>
            </a:r>
            <a:r>
              <a:rPr lang="hu-HU" sz="2900" dirty="0" smtClean="0">
                <a:sym typeface="Wingdings" panose="05000000000000000000" pitchFamily="2" charset="2"/>
              </a:rPr>
              <a:t> 5</a:t>
            </a:r>
            <a:endParaRPr lang="en-GB" sz="29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-27384"/>
            <a:ext cx="5400600" cy="392770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08" y="2982660"/>
            <a:ext cx="5328592" cy="3875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4221088"/>
            <a:ext cx="352839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 err="1"/>
              <a:t>xtline</a:t>
            </a:r>
            <a:r>
              <a:rPr lang="en-GB" sz="1600" dirty="0"/>
              <a:t> </a:t>
            </a:r>
            <a:r>
              <a:rPr lang="en-GB" sz="1600" dirty="0" err="1"/>
              <a:t>sum_ls_org</a:t>
            </a:r>
            <a:r>
              <a:rPr lang="en-GB" sz="1600" dirty="0"/>
              <a:t> if best==1, </a:t>
            </a:r>
            <a:r>
              <a:rPr lang="en-GB" sz="1600" dirty="0" err="1"/>
              <a:t>ylabel</a:t>
            </a:r>
            <a:r>
              <a:rPr lang="en-GB" sz="1600" dirty="0"/>
              <a:t>(10(2)24) </a:t>
            </a:r>
            <a:r>
              <a:rPr lang="en-GB" sz="1600" dirty="0" err="1"/>
              <a:t>xlabel</a:t>
            </a:r>
            <a:r>
              <a:rPr lang="en-GB" sz="1600" dirty="0"/>
              <a:t>(#10, angle(vertical)) </a:t>
            </a:r>
            <a:r>
              <a:rPr lang="en-GB" sz="1600" dirty="0" err="1"/>
              <a:t>ytitle</a:t>
            </a:r>
            <a:r>
              <a:rPr lang="en-GB" sz="1600" dirty="0"/>
              <a:t>("log contract value won") overlay</a:t>
            </a:r>
          </a:p>
          <a:p>
            <a:pPr>
              <a:spcAft>
                <a:spcPts val="600"/>
              </a:spcAft>
            </a:pPr>
            <a:r>
              <a:rPr lang="en-GB" sz="1600" dirty="0" err="1"/>
              <a:t>xtline</a:t>
            </a:r>
            <a:r>
              <a:rPr lang="en-GB" sz="1600" dirty="0"/>
              <a:t> </a:t>
            </a:r>
            <a:r>
              <a:rPr lang="en-GB" sz="1600" dirty="0" err="1"/>
              <a:t>sum_ls_org</a:t>
            </a:r>
            <a:r>
              <a:rPr lang="en-GB" sz="1600" dirty="0"/>
              <a:t> if best==2, </a:t>
            </a:r>
            <a:r>
              <a:rPr lang="en-GB" sz="1600" dirty="0" err="1"/>
              <a:t>ylabel</a:t>
            </a:r>
            <a:r>
              <a:rPr lang="en-GB" sz="1600" dirty="0"/>
              <a:t>(10(2)24) </a:t>
            </a:r>
            <a:r>
              <a:rPr lang="en-GB" sz="1600" dirty="0" err="1"/>
              <a:t>xlabel</a:t>
            </a:r>
            <a:r>
              <a:rPr lang="en-GB" sz="1600" dirty="0"/>
              <a:t>(#10, angle(vertical)) </a:t>
            </a:r>
            <a:r>
              <a:rPr lang="en-GB" sz="1600" dirty="0" err="1"/>
              <a:t>ytitle</a:t>
            </a:r>
            <a:r>
              <a:rPr lang="en-GB" sz="1600" dirty="0"/>
              <a:t>("log contract value won") overlay</a:t>
            </a:r>
          </a:p>
        </p:txBody>
      </p:sp>
    </p:spTree>
    <p:extLst>
      <p:ext uri="{BB962C8B-B14F-4D97-AF65-F5344CB8AC3E}">
        <p14:creationId xmlns:p14="http://schemas.microsoft.com/office/powerpoint/2010/main" val="383533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Big Data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government</a:t>
            </a:r>
            <a:r>
              <a:rPr lang="hu-HU" dirty="0" smtClean="0"/>
              <a:t> </a:t>
            </a:r>
            <a:r>
              <a:rPr lang="hu-HU" dirty="0" err="1" smtClean="0"/>
              <a:t>contracting</a:t>
            </a:r>
            <a:r>
              <a:rPr lang="hu-HU" dirty="0" smtClean="0"/>
              <a:t>?</a:t>
            </a:r>
          </a:p>
          <a:p>
            <a:endParaRPr lang="hu-HU" dirty="0"/>
          </a:p>
          <a:p>
            <a:r>
              <a:rPr lang="hu-HU" dirty="0" err="1" smtClean="0"/>
              <a:t>State</a:t>
            </a:r>
            <a:r>
              <a:rPr lang="hu-HU" dirty="0" smtClean="0"/>
              <a:t> of </a:t>
            </a:r>
            <a:r>
              <a:rPr lang="hu-HU" dirty="0" err="1" smtClean="0"/>
              <a:t>data</a:t>
            </a:r>
            <a:r>
              <a:rPr lang="hu-HU" dirty="0" smtClean="0"/>
              <a:t> and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collection</a:t>
            </a:r>
            <a:r>
              <a:rPr lang="hu-HU" dirty="0" smtClean="0"/>
              <a:t> </a:t>
            </a:r>
            <a:r>
              <a:rPr lang="hu-HU" dirty="0" err="1" smtClean="0"/>
              <a:t>innovations</a:t>
            </a:r>
            <a:endParaRPr lang="hu-HU" dirty="0"/>
          </a:p>
          <a:p>
            <a:endParaRPr lang="hu-HU" dirty="0"/>
          </a:p>
          <a:p>
            <a:r>
              <a:rPr lang="hu-HU" dirty="0" err="1" smtClean="0"/>
              <a:t>Indicators</a:t>
            </a:r>
            <a:endParaRPr lang="hu-HU" dirty="0"/>
          </a:p>
          <a:p>
            <a:endParaRPr lang="hu-HU" dirty="0"/>
          </a:p>
          <a:p>
            <a:r>
              <a:rPr lang="hu-HU" dirty="0" smtClean="0"/>
              <a:t>3 </a:t>
            </a:r>
            <a:r>
              <a:rPr lang="hu-HU" dirty="0" err="1" smtClean="0"/>
              <a:t>examples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get</a:t>
            </a:r>
            <a:r>
              <a:rPr lang="hu-HU" dirty="0" smtClean="0"/>
              <a:t> </a:t>
            </a:r>
            <a:r>
              <a:rPr lang="hu-HU" dirty="0" err="1" smtClean="0"/>
              <a:t>involved</a:t>
            </a:r>
            <a:r>
              <a:rPr lang="hu-HU" dirty="0" smtClean="0"/>
              <a:t>?</a:t>
            </a:r>
            <a:endParaRPr lang="hu-HU" dirty="0"/>
          </a:p>
          <a:p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10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Suspicious</a:t>
            </a:r>
            <a:r>
              <a:rPr lang="hu-HU" dirty="0" smtClean="0"/>
              <a:t> </a:t>
            </a:r>
            <a:r>
              <a:rPr lang="hu-HU" dirty="0" err="1" smtClean="0"/>
              <a:t>error</a:t>
            </a:r>
            <a:r>
              <a:rPr lang="hu-HU" dirty="0" smtClean="0"/>
              <a:t> </a:t>
            </a:r>
            <a:r>
              <a:rPr lang="hu-HU" dirty="0" err="1" smtClean="0"/>
              <a:t>term</a:t>
            </a:r>
            <a:r>
              <a:rPr lang="hu-HU" dirty="0" smtClean="0"/>
              <a:t> </a:t>
            </a:r>
            <a:r>
              <a:rPr lang="hu-HU" dirty="0" err="1" smtClean="0"/>
              <a:t>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err="1" smtClean="0"/>
              <a:t>Systematic</a:t>
            </a:r>
            <a:r>
              <a:rPr lang="hu-HU" dirty="0" smtClean="0"/>
              <a:t> </a:t>
            </a:r>
            <a:r>
              <a:rPr lang="hu-HU" dirty="0" err="1" smtClean="0"/>
              <a:t>deviations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regression</a:t>
            </a:r>
            <a:r>
              <a:rPr lang="hu-HU" dirty="0" smtClean="0"/>
              <a:t> line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286000"/>
            <a:ext cx="6286500" cy="457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91880" y="2420888"/>
            <a:ext cx="3024336" cy="2088232"/>
          </a:xfrm>
          <a:prstGeom prst="rect">
            <a:avLst/>
          </a:prstGeom>
          <a:noFill/>
          <a:ln w="28575">
            <a:solidFill>
              <a:srgbClr val="D67B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553200" y="4490165"/>
            <a:ext cx="2400300" cy="1755060"/>
          </a:xfrm>
          <a:prstGeom prst="rect">
            <a:avLst/>
          </a:prstGeom>
          <a:noFill/>
          <a:ln w="28575">
            <a:solidFill>
              <a:srgbClr val="D67B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51520" y="4941168"/>
            <a:ext cx="2605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600" dirty="0" err="1"/>
              <a:t>twoway</a:t>
            </a:r>
            <a:r>
              <a:rPr lang="en-GB" sz="1600" dirty="0"/>
              <a:t> (scatter alresid2 alresid1)(</a:t>
            </a:r>
            <a:r>
              <a:rPr lang="en-GB" sz="1600" dirty="0" err="1"/>
              <a:t>lfit</a:t>
            </a:r>
            <a:r>
              <a:rPr lang="en-GB" sz="1600" dirty="0"/>
              <a:t> alresid2 alresid1), </a:t>
            </a:r>
            <a:r>
              <a:rPr lang="en-GB" sz="1600" dirty="0" err="1"/>
              <a:t>xlabel</a:t>
            </a:r>
            <a:r>
              <a:rPr lang="en-GB" sz="1600" dirty="0"/>
              <a:t>(-5(2.5)5) </a:t>
            </a:r>
            <a:r>
              <a:rPr lang="en-GB" sz="1600" dirty="0" err="1"/>
              <a:t>ylabel</a:t>
            </a:r>
            <a:r>
              <a:rPr lang="en-GB" sz="1600" dirty="0"/>
              <a:t>(-5(2.5)5) legend(off) </a:t>
            </a:r>
            <a:r>
              <a:rPr lang="en-GB" sz="1600" dirty="0" err="1"/>
              <a:t>ytitle</a:t>
            </a:r>
            <a:r>
              <a:rPr lang="en-GB" sz="1600" dirty="0"/>
              <a:t>("alresid2")</a:t>
            </a:r>
          </a:p>
        </p:txBody>
      </p:sp>
    </p:spTree>
    <p:extLst>
      <p:ext uri="{BB962C8B-B14F-4D97-AF65-F5344CB8AC3E}">
        <p14:creationId xmlns:p14="http://schemas.microsoft.com/office/powerpoint/2010/main" val="12133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hu-HU" dirty="0" smtClean="0"/>
              <a:t>UK </a:t>
            </a:r>
            <a:r>
              <a:rPr lang="hu-HU" dirty="0" err="1" smtClean="0"/>
              <a:t>central</a:t>
            </a:r>
            <a:r>
              <a:rPr lang="hu-HU" dirty="0" smtClean="0"/>
              <a:t> </a:t>
            </a:r>
            <a:r>
              <a:rPr lang="hu-HU" dirty="0" err="1" smtClean="0"/>
              <a:t>admin</a:t>
            </a:r>
            <a:r>
              <a:rPr lang="hu-HU" dirty="0" smtClean="0"/>
              <a:t>: PII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41978"/>
            <a:ext cx="8250578" cy="48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Discussion</a:t>
            </a:r>
            <a:r>
              <a:rPr lang="hu-HU" dirty="0" smtClean="0"/>
              <a:t> </a:t>
            </a:r>
            <a:r>
              <a:rPr lang="hu-HU" dirty="0" err="1" smtClean="0"/>
              <a:t>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Any</a:t>
            </a:r>
            <a:r>
              <a:rPr lang="hu-HU" dirty="0" smtClean="0"/>
              <a:t> </a:t>
            </a:r>
            <a:r>
              <a:rPr lang="hu-HU" dirty="0" err="1" smtClean="0"/>
              <a:t>comments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methodology</a:t>
            </a:r>
            <a:r>
              <a:rPr lang="hu-HU" dirty="0" smtClean="0"/>
              <a:t>?</a:t>
            </a:r>
          </a:p>
          <a:p>
            <a:endParaRPr lang="hu-HU" dirty="0" smtClean="0"/>
          </a:p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results</a:t>
            </a:r>
            <a:r>
              <a:rPr lang="hu-HU" dirty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nothing</a:t>
            </a:r>
            <a:r>
              <a:rPr lang="hu-HU" dirty="0" smtClean="0"/>
              <a:t> is </a:t>
            </a:r>
            <a:r>
              <a:rPr lang="hu-HU" dirty="0" err="1" smtClean="0"/>
              <a:t>apparently</a:t>
            </a:r>
            <a:r>
              <a:rPr lang="hu-HU" dirty="0" smtClean="0"/>
              <a:t> </a:t>
            </a:r>
            <a:r>
              <a:rPr lang="hu-HU" dirty="0" err="1" smtClean="0"/>
              <a:t>illegal</a:t>
            </a:r>
            <a:r>
              <a:rPr lang="hu-HU" dirty="0" smtClean="0"/>
              <a:t>?</a:t>
            </a:r>
          </a:p>
          <a:p>
            <a:endParaRPr lang="hu-HU" dirty="0" smtClean="0"/>
          </a:p>
          <a:p>
            <a:r>
              <a:rPr lang="hu-HU" dirty="0" err="1" smtClean="0"/>
              <a:t>Someone</a:t>
            </a:r>
            <a:r>
              <a:rPr lang="hu-HU" dirty="0" smtClean="0"/>
              <a:t> </a:t>
            </a:r>
            <a:r>
              <a:rPr lang="hu-HU" dirty="0" err="1" smtClean="0"/>
              <a:t>wants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write</a:t>
            </a:r>
            <a:r>
              <a:rPr lang="hu-HU" dirty="0" smtClean="0"/>
              <a:t> an </a:t>
            </a:r>
            <a:r>
              <a:rPr lang="hu-HU" dirty="0" err="1" smtClean="0"/>
              <a:t>article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hu-HU" dirty="0" err="1" smtClean="0"/>
              <a:t>these</a:t>
            </a:r>
            <a:r>
              <a:rPr lang="hu-HU" dirty="0" smtClean="0"/>
              <a:t> </a:t>
            </a:r>
            <a:r>
              <a:rPr lang="hu-HU" dirty="0" err="1" smtClean="0"/>
              <a:t>companies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r>
              <a:rPr lang="hu-HU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524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Big Data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/>
              <a:t>c</a:t>
            </a:r>
            <a:r>
              <a:rPr lang="hu-HU" dirty="0" err="1" smtClean="0"/>
              <a:t>ompetition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Bidder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, Hungary, 2007&amp;2009</a:t>
            </a:r>
          </a:p>
          <a:p>
            <a:r>
              <a:rPr lang="hu-HU" dirty="0" err="1" smtClean="0"/>
              <a:t>Goal</a:t>
            </a:r>
            <a:r>
              <a:rPr lang="hu-HU" dirty="0" smtClean="0"/>
              <a:t>: </a:t>
            </a:r>
            <a:r>
              <a:rPr lang="hu-HU" dirty="0" err="1" smtClean="0"/>
              <a:t>identifying</a:t>
            </a:r>
            <a:r>
              <a:rPr lang="hu-HU" dirty="0" smtClean="0"/>
              <a:t> </a:t>
            </a:r>
            <a:r>
              <a:rPr lang="hu-HU" dirty="0" err="1" smtClean="0"/>
              <a:t>suspicious</a:t>
            </a:r>
            <a:r>
              <a:rPr lang="hu-HU" dirty="0" smtClean="0"/>
              <a:t> </a:t>
            </a:r>
            <a:r>
              <a:rPr lang="hu-HU" dirty="0" err="1" smtClean="0"/>
              <a:t>bidding</a:t>
            </a:r>
            <a:r>
              <a:rPr lang="hu-HU" dirty="0" smtClean="0"/>
              <a:t> </a:t>
            </a:r>
            <a:r>
              <a:rPr lang="hu-HU" dirty="0" err="1" smtClean="0"/>
              <a:t>patterns</a:t>
            </a:r>
            <a:endParaRPr lang="hu-HU" dirty="0" smtClean="0"/>
          </a:p>
          <a:p>
            <a:r>
              <a:rPr lang="hu-HU" dirty="0" err="1" smtClean="0"/>
              <a:t>Target</a:t>
            </a:r>
            <a:r>
              <a:rPr lang="hu-HU" dirty="0" smtClean="0"/>
              <a:t> </a:t>
            </a:r>
            <a:r>
              <a:rPr lang="hu-HU" dirty="0" err="1" smtClean="0"/>
              <a:t>group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Competition</a:t>
            </a:r>
            <a:r>
              <a:rPr lang="hu-HU" dirty="0" smtClean="0"/>
              <a:t> </a:t>
            </a:r>
            <a:r>
              <a:rPr lang="hu-HU" dirty="0" err="1" smtClean="0"/>
              <a:t>authorities</a:t>
            </a:r>
            <a:endParaRPr lang="hu-HU" dirty="0" smtClean="0"/>
          </a:p>
          <a:p>
            <a:pPr lvl="1"/>
            <a:r>
              <a:rPr lang="hu-HU" dirty="0" err="1" smtClean="0"/>
              <a:t>Losing</a:t>
            </a:r>
            <a:r>
              <a:rPr lang="hu-HU" dirty="0" smtClean="0"/>
              <a:t> </a:t>
            </a:r>
            <a:r>
              <a:rPr lang="hu-HU" dirty="0" err="1" smtClean="0"/>
              <a:t>bidders</a:t>
            </a:r>
            <a:endParaRPr lang="hu-HU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27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Network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set-up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 smtClean="0"/>
              <a:t>Co-bidding</a:t>
            </a:r>
            <a:r>
              <a:rPr lang="hu-HU" dirty="0" smtClean="0"/>
              <a:t> </a:t>
            </a:r>
            <a:r>
              <a:rPr lang="hu-HU" dirty="0" err="1" smtClean="0"/>
              <a:t>network</a:t>
            </a:r>
            <a:endParaRPr lang="hu-HU" dirty="0" smtClean="0"/>
          </a:p>
          <a:p>
            <a:pPr lvl="1"/>
            <a:r>
              <a:rPr lang="en-GB" dirty="0"/>
              <a:t>Construction work for pipelines, communication and power lines, for highways, roads, airfields and railways</a:t>
            </a:r>
            <a:endParaRPr lang="hu-HU" dirty="0"/>
          </a:p>
          <a:p>
            <a:pPr lvl="1"/>
            <a:r>
              <a:rPr lang="hu-HU" dirty="0"/>
              <a:t>3 </a:t>
            </a:r>
            <a:r>
              <a:rPr lang="hu-HU" dirty="0" err="1"/>
              <a:t>regional</a:t>
            </a:r>
            <a:r>
              <a:rPr lang="hu-HU" dirty="0"/>
              <a:t> and 1 </a:t>
            </a:r>
            <a:r>
              <a:rPr lang="hu-HU" dirty="0" err="1"/>
              <a:t>national</a:t>
            </a:r>
            <a:r>
              <a:rPr lang="hu-HU" dirty="0"/>
              <a:t> </a:t>
            </a:r>
            <a:r>
              <a:rPr lang="hu-HU" dirty="0" err="1" smtClean="0"/>
              <a:t>markets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2007&amp;2009</a:t>
            </a:r>
            <a:endParaRPr lang="hu-HU" dirty="0"/>
          </a:p>
          <a:p>
            <a:r>
              <a:rPr lang="hu-HU" dirty="0" err="1" smtClean="0"/>
              <a:t>Nods</a:t>
            </a:r>
            <a:r>
              <a:rPr lang="hu-HU" dirty="0" smtClean="0"/>
              <a:t>: </a:t>
            </a:r>
            <a:r>
              <a:rPr lang="hu-HU" dirty="0" err="1" smtClean="0"/>
              <a:t>bidding</a:t>
            </a:r>
            <a:r>
              <a:rPr lang="hu-HU" dirty="0" smtClean="0"/>
              <a:t> </a:t>
            </a:r>
            <a:r>
              <a:rPr lang="hu-HU" dirty="0" err="1" smtClean="0"/>
              <a:t>firms</a:t>
            </a:r>
            <a:r>
              <a:rPr lang="hu-HU" dirty="0" smtClean="0"/>
              <a:t> (</a:t>
            </a:r>
            <a:r>
              <a:rPr lang="hu-HU" dirty="0" err="1" smtClean="0"/>
              <a:t>winners</a:t>
            </a:r>
            <a:r>
              <a:rPr lang="hu-HU" dirty="0" smtClean="0"/>
              <a:t> and </a:t>
            </a:r>
            <a:r>
              <a:rPr lang="hu-HU" dirty="0" err="1" smtClean="0"/>
              <a:t>losers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size</a:t>
            </a:r>
            <a:r>
              <a:rPr lang="hu-HU" dirty="0" smtClean="0"/>
              <a:t>=</a:t>
            </a:r>
            <a:r>
              <a:rPr lang="hu-HU" dirty="0" err="1" smtClean="0"/>
              <a:t>number</a:t>
            </a:r>
            <a:r>
              <a:rPr lang="hu-HU" dirty="0" smtClean="0"/>
              <a:t> </a:t>
            </a:r>
            <a:r>
              <a:rPr lang="hu-HU" dirty="0"/>
              <a:t>of </a:t>
            </a:r>
            <a:r>
              <a:rPr lang="hu-HU" dirty="0" err="1"/>
              <a:t>tenders</a:t>
            </a:r>
            <a:r>
              <a:rPr lang="hu-HU" dirty="0"/>
              <a:t> </a:t>
            </a:r>
            <a:r>
              <a:rPr lang="hu-HU" dirty="0" err="1" smtClean="0"/>
              <a:t>won</a:t>
            </a:r>
            <a:endParaRPr lang="hu-HU" dirty="0"/>
          </a:p>
          <a:p>
            <a:pPr lvl="1"/>
            <a:r>
              <a:rPr lang="hu-HU" dirty="0" err="1" smtClean="0"/>
              <a:t>colour</a:t>
            </a:r>
            <a:r>
              <a:rPr lang="hu-HU" dirty="0" smtClean="0"/>
              <a:t>=</a:t>
            </a:r>
            <a:r>
              <a:rPr lang="hu-HU" dirty="0" err="1" smtClean="0"/>
              <a:t>network</a:t>
            </a:r>
            <a:r>
              <a:rPr lang="hu-HU" dirty="0" smtClean="0"/>
              <a:t> </a:t>
            </a:r>
            <a:r>
              <a:rPr lang="hu-HU" dirty="0" err="1" smtClean="0"/>
              <a:t>position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err="1"/>
              <a:t>green</a:t>
            </a:r>
            <a:r>
              <a:rPr lang="hu-HU" dirty="0"/>
              <a:t>=</a:t>
            </a:r>
            <a:r>
              <a:rPr lang="hu-HU" dirty="0" err="1"/>
              <a:t>cut-point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Edges</a:t>
            </a:r>
            <a:r>
              <a:rPr lang="hu-HU" dirty="0" smtClean="0"/>
              <a:t>: </a:t>
            </a:r>
            <a:r>
              <a:rPr lang="hu-HU" dirty="0" err="1" smtClean="0"/>
              <a:t>bidding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tender</a:t>
            </a:r>
          </a:p>
          <a:p>
            <a:pPr lvl="1"/>
            <a:r>
              <a:rPr lang="hu-HU" dirty="0" err="1"/>
              <a:t>width</a:t>
            </a:r>
            <a:r>
              <a:rPr lang="hu-HU" dirty="0"/>
              <a:t>=</a:t>
            </a:r>
            <a:r>
              <a:rPr lang="hu-HU" dirty="0" err="1"/>
              <a:t>number</a:t>
            </a:r>
            <a:r>
              <a:rPr lang="hu-HU" dirty="0"/>
              <a:t> of </a:t>
            </a:r>
            <a:r>
              <a:rPr lang="hu-HU" dirty="0" err="1" smtClean="0"/>
              <a:t>times</a:t>
            </a:r>
            <a:r>
              <a:rPr lang="hu-HU" dirty="0" smtClean="0"/>
              <a:t> </a:t>
            </a:r>
            <a:r>
              <a:rPr lang="hu-HU" dirty="0" err="1" smtClean="0"/>
              <a:t>companies</a:t>
            </a:r>
            <a:r>
              <a:rPr lang="hu-HU" dirty="0" smtClean="0"/>
              <a:t> </a:t>
            </a:r>
            <a:r>
              <a:rPr lang="hu-HU" dirty="0" err="1" smtClean="0"/>
              <a:t>co-bid</a:t>
            </a:r>
            <a:endParaRPr lang="hu-HU" dirty="0" smtClean="0"/>
          </a:p>
          <a:p>
            <a:endParaRPr lang="hu-HU" dirty="0" smtClean="0"/>
          </a:p>
          <a:p>
            <a:endParaRPr lang="en-GB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433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Autofit/>
          </a:bodyPr>
          <a:lstStyle/>
          <a:p>
            <a:r>
              <a:rPr lang="hu-HU" sz="3200" dirty="0" err="1" smtClean="0"/>
              <a:t>Co-bidding</a:t>
            </a:r>
            <a:r>
              <a:rPr lang="hu-HU" sz="3200" dirty="0" smtClean="0"/>
              <a:t> </a:t>
            </a:r>
            <a:r>
              <a:rPr lang="hu-HU" sz="3200" dirty="0" err="1" smtClean="0"/>
              <a:t>patterns</a:t>
            </a:r>
            <a:r>
              <a:rPr lang="hu-HU" sz="3200" dirty="0" smtClean="0"/>
              <a:t>: benchmark</a:t>
            </a:r>
            <a:endParaRPr lang="en-GB" sz="32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02" y="908720"/>
            <a:ext cx="5415138" cy="5264717"/>
          </a:xfrm>
          <a:ln>
            <a:solidFill>
              <a:srgbClr val="FFC000"/>
            </a:solidFill>
          </a:ln>
        </p:spPr>
      </p:pic>
      <p:sp>
        <p:nvSpPr>
          <p:cNvPr id="9" name="Tartalom helye 2"/>
          <p:cNvSpPr txBox="1">
            <a:spLocks/>
          </p:cNvSpPr>
          <p:nvPr/>
        </p:nvSpPr>
        <p:spPr bwMode="auto">
          <a:xfrm>
            <a:off x="457200" y="908720"/>
            <a:ext cx="23146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0404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0404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0404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600" kern="0" dirty="0" smtClean="0"/>
              <a:t>2007</a:t>
            </a:r>
          </a:p>
          <a:p>
            <a:r>
              <a:rPr lang="hu-HU" sz="2600" kern="0" dirty="0" err="1" smtClean="0"/>
              <a:t>Dense</a:t>
            </a:r>
            <a:r>
              <a:rPr lang="hu-HU" sz="2600" kern="0" dirty="0" smtClean="0"/>
              <a:t> </a:t>
            </a:r>
            <a:r>
              <a:rPr lang="hu-HU" sz="2600" kern="0" dirty="0" err="1" smtClean="0"/>
              <a:t>networks</a:t>
            </a:r>
            <a:endParaRPr lang="hu-HU" sz="2600" kern="0" dirty="0" smtClean="0"/>
          </a:p>
          <a:p>
            <a:r>
              <a:rPr lang="hu-HU" sz="2600" kern="0" dirty="0" err="1" smtClean="0"/>
              <a:t>Few</a:t>
            </a:r>
            <a:r>
              <a:rPr lang="hu-HU" sz="2600" kern="0" dirty="0" smtClean="0"/>
              <a:t> </a:t>
            </a:r>
            <a:r>
              <a:rPr lang="hu-HU" sz="2600" kern="0" dirty="0" err="1" smtClean="0"/>
              <a:t>cutpoints</a:t>
            </a:r>
            <a:endParaRPr lang="hu-HU" sz="2600" kern="0" dirty="0" smtClean="0"/>
          </a:p>
          <a:p>
            <a:r>
              <a:rPr lang="hu-HU" sz="2600" kern="0" dirty="0" err="1" smtClean="0"/>
              <a:t>Cutpoints</a:t>
            </a:r>
            <a:r>
              <a:rPr lang="hu-HU" sz="2600" kern="0" dirty="0" smtClean="0"/>
              <a:t> </a:t>
            </a:r>
            <a:r>
              <a:rPr lang="hu-HU" sz="2600" b="1" kern="0" dirty="0" err="1" smtClean="0"/>
              <a:t>don</a:t>
            </a:r>
            <a:r>
              <a:rPr lang="hu-HU" sz="2600" b="1" kern="0" dirty="0" smtClean="0"/>
              <a:t>’t </a:t>
            </a:r>
            <a:r>
              <a:rPr lang="hu-HU" sz="2600" b="1" kern="0" dirty="0" err="1" smtClean="0"/>
              <a:t>benefit</a:t>
            </a:r>
            <a:r>
              <a:rPr lang="hu-HU" sz="2600" b="1" kern="0" dirty="0" smtClean="0"/>
              <a:t> </a:t>
            </a:r>
            <a:r>
              <a:rPr lang="hu-HU" sz="2600" kern="0" dirty="0" err="1" smtClean="0"/>
              <a:t>from</a:t>
            </a:r>
            <a:r>
              <a:rPr lang="hu-HU" sz="2600" kern="0" dirty="0" smtClean="0"/>
              <a:t> </a:t>
            </a:r>
            <a:r>
              <a:rPr lang="hu-HU" sz="2600" kern="0" dirty="0" err="1" smtClean="0"/>
              <a:t>position</a:t>
            </a:r>
            <a:endParaRPr lang="hu-HU" sz="2600" kern="0" dirty="0" smtClean="0"/>
          </a:p>
        </p:txBody>
      </p:sp>
    </p:spTree>
    <p:extLst>
      <p:ext uri="{BB962C8B-B14F-4D97-AF65-F5344CB8AC3E}">
        <p14:creationId xmlns:p14="http://schemas.microsoft.com/office/powerpoint/2010/main" val="12075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68952" cy="706090"/>
          </a:xfrm>
        </p:spPr>
        <p:txBody>
          <a:bodyPr>
            <a:noAutofit/>
          </a:bodyPr>
          <a:lstStyle/>
          <a:p>
            <a:r>
              <a:rPr lang="hu-HU" sz="3200" dirty="0" err="1" smtClean="0"/>
              <a:t>Co-bidding</a:t>
            </a:r>
            <a:r>
              <a:rPr lang="hu-HU" sz="3200" dirty="0" smtClean="0"/>
              <a:t> </a:t>
            </a:r>
            <a:r>
              <a:rPr lang="hu-HU" sz="3200" dirty="0" err="1" smtClean="0"/>
              <a:t>patterns</a:t>
            </a:r>
            <a:r>
              <a:rPr lang="hu-HU" sz="3200" dirty="0" smtClean="0"/>
              <a:t>: </a:t>
            </a:r>
            <a:r>
              <a:rPr lang="hu-HU" sz="3200" dirty="0" err="1" smtClean="0"/>
              <a:t>suspicion</a:t>
            </a:r>
            <a:endParaRPr lang="en-GB" sz="32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  <p:sp>
        <p:nvSpPr>
          <p:cNvPr id="9" name="Tartalom helye 2"/>
          <p:cNvSpPr txBox="1">
            <a:spLocks/>
          </p:cNvSpPr>
          <p:nvPr/>
        </p:nvSpPr>
        <p:spPr bwMode="auto">
          <a:xfrm>
            <a:off x="457200" y="908720"/>
            <a:ext cx="23146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0404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0404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0404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600" kern="0" dirty="0" smtClean="0"/>
              <a:t>2009</a:t>
            </a:r>
          </a:p>
          <a:p>
            <a:r>
              <a:rPr lang="hu-HU" sz="2600" kern="0" dirty="0" err="1" smtClean="0"/>
              <a:t>Dense</a:t>
            </a:r>
            <a:r>
              <a:rPr lang="hu-HU" sz="2600" kern="0" dirty="0" smtClean="0"/>
              <a:t> </a:t>
            </a:r>
            <a:r>
              <a:rPr lang="hu-HU" sz="2600" kern="0" dirty="0" err="1" smtClean="0"/>
              <a:t>networks</a:t>
            </a:r>
            <a:endParaRPr lang="hu-HU" sz="2600" kern="0" dirty="0" smtClean="0"/>
          </a:p>
          <a:p>
            <a:r>
              <a:rPr lang="hu-HU" sz="2600" kern="0" dirty="0" err="1" smtClean="0"/>
              <a:t>Many</a:t>
            </a:r>
            <a:r>
              <a:rPr lang="hu-HU" sz="2600" kern="0" dirty="0" smtClean="0"/>
              <a:t> </a:t>
            </a:r>
            <a:r>
              <a:rPr lang="hu-HU" sz="2600" kern="0" dirty="0" err="1" smtClean="0"/>
              <a:t>cutpoints</a:t>
            </a:r>
            <a:endParaRPr lang="hu-HU" sz="2600" kern="0" dirty="0" smtClean="0"/>
          </a:p>
          <a:p>
            <a:r>
              <a:rPr lang="hu-HU" sz="2600" b="1" kern="0" dirty="0" err="1" smtClean="0"/>
              <a:t>Cutpoints</a:t>
            </a:r>
            <a:r>
              <a:rPr lang="hu-HU" sz="2600" b="1" kern="0" dirty="0" smtClean="0"/>
              <a:t> </a:t>
            </a:r>
            <a:r>
              <a:rPr lang="hu-HU" sz="2600" b="1" kern="0" dirty="0" err="1" smtClean="0"/>
              <a:t>seem</a:t>
            </a:r>
            <a:r>
              <a:rPr lang="hu-HU" sz="2600" b="1" kern="0" dirty="0" smtClean="0"/>
              <a:t> </a:t>
            </a:r>
            <a:r>
              <a:rPr lang="hu-HU" sz="2600" b="1" kern="0" dirty="0" err="1" smtClean="0"/>
              <a:t>to</a:t>
            </a:r>
            <a:r>
              <a:rPr lang="hu-HU" sz="2600" b="1" kern="0" dirty="0" smtClean="0"/>
              <a:t> </a:t>
            </a:r>
            <a:r>
              <a:rPr lang="hu-HU" sz="2600" b="1" kern="0" dirty="0" err="1" smtClean="0"/>
              <a:t>benefit</a:t>
            </a:r>
            <a:r>
              <a:rPr lang="hu-HU" sz="2600" b="1" kern="0" dirty="0" smtClean="0"/>
              <a:t> </a:t>
            </a:r>
            <a:r>
              <a:rPr lang="hu-HU" sz="2600" kern="0" dirty="0" err="1" smtClean="0"/>
              <a:t>from</a:t>
            </a:r>
            <a:r>
              <a:rPr lang="hu-HU" sz="2600" kern="0" dirty="0" smtClean="0"/>
              <a:t> </a:t>
            </a:r>
            <a:r>
              <a:rPr lang="hu-HU" sz="2600" kern="0" dirty="0" err="1" smtClean="0"/>
              <a:t>position</a:t>
            </a:r>
            <a:endParaRPr lang="hu-HU" sz="2600" kern="0" dirty="0" smtClean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764704"/>
            <a:ext cx="5368090" cy="5392204"/>
          </a:xfrm>
          <a:ln>
            <a:noFill/>
          </a:ln>
        </p:spPr>
      </p:pic>
      <p:sp>
        <p:nvSpPr>
          <p:cNvPr id="7" name="Ellipszis 6"/>
          <p:cNvSpPr/>
          <p:nvPr/>
        </p:nvSpPr>
        <p:spPr>
          <a:xfrm>
            <a:off x="6516216" y="1556792"/>
            <a:ext cx="504056" cy="1008112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zis 7"/>
          <p:cNvSpPr/>
          <p:nvPr/>
        </p:nvSpPr>
        <p:spPr>
          <a:xfrm rot="1848921">
            <a:off x="6025296" y="2605631"/>
            <a:ext cx="755339" cy="114374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lipszis 9"/>
          <p:cNvSpPr/>
          <p:nvPr/>
        </p:nvSpPr>
        <p:spPr>
          <a:xfrm rot="19975768">
            <a:off x="6580899" y="3677920"/>
            <a:ext cx="740923" cy="885547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0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Discussion</a:t>
            </a:r>
            <a:r>
              <a:rPr lang="hu-HU" dirty="0" smtClean="0"/>
              <a:t> </a:t>
            </a:r>
            <a:r>
              <a:rPr lang="hu-HU" dirty="0" err="1" smtClean="0"/>
              <a:t>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Any</a:t>
            </a:r>
            <a:r>
              <a:rPr lang="hu-HU" dirty="0" smtClean="0"/>
              <a:t> </a:t>
            </a:r>
            <a:r>
              <a:rPr lang="hu-HU" dirty="0" err="1" smtClean="0"/>
              <a:t>comments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methodology</a:t>
            </a:r>
            <a:r>
              <a:rPr lang="hu-HU" dirty="0" smtClean="0"/>
              <a:t>?</a:t>
            </a:r>
          </a:p>
          <a:p>
            <a:endParaRPr lang="hu-HU" dirty="0"/>
          </a:p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mainstream</a:t>
            </a:r>
            <a:r>
              <a:rPr lang="hu-HU" dirty="0" smtClean="0"/>
              <a:t> </a:t>
            </a:r>
            <a:r>
              <a:rPr lang="hu-HU" dirty="0" err="1" smtClean="0"/>
              <a:t>such</a:t>
            </a:r>
            <a:r>
              <a:rPr lang="hu-HU" dirty="0" smtClean="0"/>
              <a:t> Big Data </a:t>
            </a:r>
            <a:r>
              <a:rPr lang="hu-HU" dirty="0" err="1" smtClean="0"/>
              <a:t>analysis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government</a:t>
            </a:r>
            <a:r>
              <a:rPr lang="hu-HU" dirty="0" smtClean="0"/>
              <a:t> </a:t>
            </a:r>
            <a:r>
              <a:rPr lang="hu-HU" dirty="0" err="1" smtClean="0"/>
              <a:t>work</a:t>
            </a:r>
            <a:r>
              <a:rPr lang="hu-HU" dirty="0" smtClean="0"/>
              <a:t>?</a:t>
            </a:r>
          </a:p>
          <a:p>
            <a:endParaRPr lang="hu-HU" dirty="0"/>
          </a:p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bring</a:t>
            </a:r>
            <a:r>
              <a:rPr lang="hu-HU" dirty="0" smtClean="0"/>
              <a:t> </a:t>
            </a:r>
            <a:r>
              <a:rPr lang="hu-HU" dirty="0" err="1" smtClean="0"/>
              <a:t>suspicious</a:t>
            </a:r>
            <a:r>
              <a:rPr lang="hu-HU" dirty="0" smtClean="0"/>
              <a:t> </a:t>
            </a:r>
            <a:r>
              <a:rPr lang="hu-HU" dirty="0" err="1" smtClean="0"/>
              <a:t>cases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court</a:t>
            </a:r>
            <a:r>
              <a:rPr lang="hu-HU" dirty="0" smtClean="0"/>
              <a:t>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73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Getting</a:t>
            </a:r>
            <a:r>
              <a:rPr lang="hu-HU" dirty="0" smtClean="0"/>
              <a:t> </a:t>
            </a:r>
            <a:r>
              <a:rPr lang="hu-HU" dirty="0" err="1" smtClean="0"/>
              <a:t>involved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Email </a:t>
            </a:r>
            <a:r>
              <a:rPr lang="hu-HU" dirty="0" err="1" smtClean="0"/>
              <a:t>me</a:t>
            </a:r>
            <a:r>
              <a:rPr lang="hu-HU" dirty="0" smtClean="0"/>
              <a:t>: </a:t>
            </a:r>
            <a:r>
              <a:rPr lang="hu-HU" dirty="0" smtClean="0">
                <a:hlinkClick r:id="rId2"/>
              </a:rPr>
              <a:t>mf436@</a:t>
            </a:r>
            <a:r>
              <a:rPr lang="hu-HU" dirty="0" err="1" smtClean="0">
                <a:hlinkClick r:id="rId2"/>
              </a:rPr>
              <a:t>cam.ac.uk</a:t>
            </a:r>
            <a:endParaRPr lang="hu-HU" dirty="0" smtClean="0"/>
          </a:p>
          <a:p>
            <a:r>
              <a:rPr lang="hu-HU" dirty="0" smtClean="0"/>
              <a:t>Visit: </a:t>
            </a:r>
            <a:r>
              <a:rPr lang="hu-HU" dirty="0" err="1" smtClean="0"/>
              <a:t>digiwhist.eu</a:t>
            </a:r>
            <a:r>
              <a:rPr lang="hu-HU" dirty="0" smtClean="0"/>
              <a:t> </a:t>
            </a:r>
          </a:p>
          <a:p>
            <a:endParaRPr lang="hu-HU" dirty="0"/>
          </a:p>
          <a:p>
            <a:r>
              <a:rPr lang="hu-HU" dirty="0" err="1" smtClean="0"/>
              <a:t>As</a:t>
            </a:r>
            <a:r>
              <a:rPr lang="hu-HU" dirty="0" smtClean="0"/>
              <a:t> a </a:t>
            </a:r>
            <a:r>
              <a:rPr lang="hu-HU" dirty="0" err="1" smtClean="0"/>
              <a:t>User</a:t>
            </a:r>
            <a:endParaRPr lang="hu-HU" dirty="0" smtClean="0"/>
          </a:p>
          <a:p>
            <a:pPr lvl="1"/>
            <a:r>
              <a:rPr lang="hu-HU" dirty="0" smtClean="0"/>
              <a:t>Hunt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suspicious</a:t>
            </a:r>
            <a:r>
              <a:rPr lang="hu-HU" dirty="0" smtClean="0"/>
              <a:t> </a:t>
            </a:r>
            <a:r>
              <a:rPr lang="hu-HU" dirty="0" err="1" smtClean="0"/>
              <a:t>transactions</a:t>
            </a:r>
            <a:endParaRPr lang="hu-HU" dirty="0" smtClean="0"/>
          </a:p>
          <a:p>
            <a:pPr lvl="1"/>
            <a:r>
              <a:rPr lang="hu-HU" dirty="0" err="1" smtClean="0"/>
              <a:t>Download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analysis</a:t>
            </a:r>
            <a:endParaRPr lang="hu-HU" dirty="0" smtClean="0"/>
          </a:p>
          <a:p>
            <a:r>
              <a:rPr lang="hu-HU" dirty="0" err="1" smtClean="0"/>
              <a:t>As</a:t>
            </a:r>
            <a:r>
              <a:rPr lang="hu-HU" dirty="0" smtClean="0"/>
              <a:t> a </a:t>
            </a:r>
            <a:r>
              <a:rPr lang="hu-HU" dirty="0" err="1" smtClean="0"/>
              <a:t>Contributor</a:t>
            </a:r>
            <a:endParaRPr lang="hu-HU" dirty="0" smtClean="0"/>
          </a:p>
          <a:p>
            <a:pPr lvl="1"/>
            <a:r>
              <a:rPr lang="hu-HU" dirty="0" err="1" smtClean="0"/>
              <a:t>Let</a:t>
            </a:r>
            <a:r>
              <a:rPr lang="hu-HU" dirty="0" smtClean="0"/>
              <a:t> </a:t>
            </a:r>
            <a:r>
              <a:rPr lang="hu-HU" dirty="0" err="1" smtClean="0"/>
              <a:t>us</a:t>
            </a:r>
            <a:r>
              <a:rPr lang="hu-HU" dirty="0" smtClean="0"/>
              <a:t> </a:t>
            </a:r>
            <a:r>
              <a:rPr lang="hu-HU" dirty="0" err="1" smtClean="0"/>
              <a:t>know</a:t>
            </a:r>
            <a:r>
              <a:rPr lang="hu-HU" dirty="0" smtClean="0"/>
              <a:t> </a:t>
            </a:r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need</a:t>
            </a:r>
            <a:endParaRPr lang="hu-HU" dirty="0" smtClean="0"/>
          </a:p>
          <a:p>
            <a:pPr lvl="1"/>
            <a:r>
              <a:rPr lang="hu-HU" dirty="0" smtClean="0"/>
              <a:t>Tell </a:t>
            </a:r>
            <a:r>
              <a:rPr lang="hu-HU" dirty="0" err="1" smtClean="0"/>
              <a:t>us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story</a:t>
            </a:r>
          </a:p>
          <a:p>
            <a:pPr lvl="1"/>
            <a:r>
              <a:rPr lang="hu-HU" dirty="0" smtClean="0"/>
              <a:t>Link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data</a:t>
            </a:r>
            <a:endParaRPr lang="hu-HU" dirty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98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490066"/>
          </a:xfrm>
        </p:spPr>
        <p:txBody>
          <a:bodyPr>
            <a:noAutofit/>
          </a:bodyPr>
          <a:lstStyle/>
          <a:p>
            <a:r>
              <a:rPr lang="hu-HU" sz="3600" dirty="0" err="1" smtClean="0"/>
              <a:t>Background</a:t>
            </a:r>
            <a:r>
              <a:rPr lang="hu-HU" sz="3600" dirty="0" smtClean="0"/>
              <a:t> </a:t>
            </a:r>
            <a:r>
              <a:rPr lang="hu-HU" sz="3600" dirty="0" err="1" smtClean="0"/>
              <a:t>material</a:t>
            </a:r>
            <a:endParaRPr lang="en-GB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84597"/>
            <a:ext cx="8229600" cy="5596731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hu-HU" sz="4200" dirty="0" smtClean="0"/>
              <a:t>SOON COMING UP: </a:t>
            </a:r>
            <a:r>
              <a:rPr lang="hu-HU" sz="4200" dirty="0" err="1" smtClean="0"/>
              <a:t>digiwhist.eu</a:t>
            </a:r>
            <a:r>
              <a:rPr lang="hu-HU" sz="4200" dirty="0"/>
              <a:t> </a:t>
            </a:r>
            <a:endParaRPr lang="hu-HU" sz="4200" dirty="0" smtClean="0"/>
          </a:p>
          <a:p>
            <a:pPr marL="0" indent="0">
              <a:spcAft>
                <a:spcPts val="1000"/>
              </a:spcAft>
              <a:buNone/>
            </a:pPr>
            <a:r>
              <a:rPr lang="en-GB" sz="3800" dirty="0" err="1" smtClean="0"/>
              <a:t>Fazekas</a:t>
            </a:r>
            <a:r>
              <a:rPr lang="en-GB" sz="3800" dirty="0"/>
              <a:t>, M</a:t>
            </a:r>
            <a:r>
              <a:rPr lang="en-GB" sz="3800" dirty="0" smtClean="0"/>
              <a:t>.</a:t>
            </a:r>
            <a:r>
              <a:rPr lang="hu-HU" sz="3800" dirty="0" smtClean="0"/>
              <a:t> and</a:t>
            </a:r>
            <a:r>
              <a:rPr lang="en-GB" sz="3800" dirty="0" smtClean="0"/>
              <a:t> </a:t>
            </a:r>
            <a:r>
              <a:rPr lang="en-GB" sz="3800" dirty="0" err="1"/>
              <a:t>Tóth</a:t>
            </a:r>
            <a:r>
              <a:rPr lang="en-GB" sz="3800" dirty="0"/>
              <a:t>, I. </a:t>
            </a:r>
            <a:r>
              <a:rPr lang="en-GB" sz="3800" dirty="0" smtClean="0"/>
              <a:t>J. </a:t>
            </a:r>
            <a:r>
              <a:rPr lang="en-GB" sz="3800" dirty="0"/>
              <a:t>(</a:t>
            </a:r>
            <a:r>
              <a:rPr lang="en-GB" sz="3800" dirty="0" smtClean="0"/>
              <a:t>201</a:t>
            </a:r>
            <a:r>
              <a:rPr lang="hu-HU" sz="3800" dirty="0" smtClean="0"/>
              <a:t>4</a:t>
            </a:r>
            <a:r>
              <a:rPr lang="en-GB" sz="3800" dirty="0" smtClean="0"/>
              <a:t>). </a:t>
            </a:r>
            <a:r>
              <a:rPr lang="en-GB" sz="3800" i="1" dirty="0"/>
              <a:t>From corruption to state capture: </a:t>
            </a:r>
            <a:r>
              <a:rPr lang="en-GB" sz="3800" i="1" dirty="0" smtClean="0"/>
              <a:t>A </a:t>
            </a:r>
            <a:r>
              <a:rPr lang="en-GB" sz="3800" i="1" dirty="0"/>
              <a:t>new analytical framework with empirical applications from </a:t>
            </a:r>
            <a:r>
              <a:rPr lang="en-GB" sz="3800" i="1" dirty="0" smtClean="0"/>
              <a:t>Hungary</a:t>
            </a:r>
            <a:r>
              <a:rPr lang="en-GB" sz="3800" dirty="0" smtClean="0"/>
              <a:t>. CRC-WP/201</a:t>
            </a:r>
            <a:r>
              <a:rPr lang="hu-HU" sz="3800" dirty="0" smtClean="0"/>
              <a:t>4</a:t>
            </a:r>
            <a:r>
              <a:rPr lang="en-GB" sz="3800" dirty="0" smtClean="0"/>
              <a:t>:0</a:t>
            </a:r>
            <a:r>
              <a:rPr lang="hu-HU" sz="3800" dirty="0" smtClean="0"/>
              <a:t>1</a:t>
            </a:r>
            <a:r>
              <a:rPr lang="en-GB" sz="3800" dirty="0" smtClean="0"/>
              <a:t>, </a:t>
            </a:r>
            <a:r>
              <a:rPr lang="en-GB" sz="3800" dirty="0"/>
              <a:t>Budapest: Corruption Research Centre</a:t>
            </a:r>
            <a:r>
              <a:rPr lang="en-GB" sz="3800" dirty="0" smtClean="0"/>
              <a:t>.</a:t>
            </a:r>
            <a:endParaRPr lang="hu-HU" sz="3800" dirty="0" smtClean="0"/>
          </a:p>
          <a:p>
            <a:pPr marL="0" indent="0">
              <a:spcAft>
                <a:spcPts val="1000"/>
              </a:spcAft>
              <a:buNone/>
            </a:pPr>
            <a:r>
              <a:rPr lang="hu-HU" sz="3800" dirty="0" err="1"/>
              <a:t>Czibik</a:t>
            </a:r>
            <a:r>
              <a:rPr lang="hu-HU" sz="3800" dirty="0"/>
              <a:t>, Ágnes; Fazekas, Mihály; Tóth, Bence; and Tóth, István János (2014), </a:t>
            </a:r>
            <a:r>
              <a:rPr lang="hu-HU" sz="3800" i="1" dirty="0" err="1"/>
              <a:t>Toolkit</a:t>
            </a:r>
            <a:r>
              <a:rPr lang="hu-HU" sz="3800" i="1" dirty="0"/>
              <a:t> </a:t>
            </a:r>
            <a:r>
              <a:rPr lang="hu-HU" sz="3800" i="1" dirty="0" err="1"/>
              <a:t>for</a:t>
            </a:r>
            <a:r>
              <a:rPr lang="hu-HU" sz="3800" i="1" dirty="0"/>
              <a:t> </a:t>
            </a:r>
            <a:r>
              <a:rPr lang="hu-HU" sz="3800" i="1" dirty="0" err="1"/>
              <a:t>detecting</a:t>
            </a:r>
            <a:r>
              <a:rPr lang="hu-HU" sz="3800" i="1" dirty="0"/>
              <a:t> </a:t>
            </a:r>
            <a:r>
              <a:rPr lang="hu-HU" sz="3800" i="1" dirty="0" err="1"/>
              <a:t>collusive</a:t>
            </a:r>
            <a:r>
              <a:rPr lang="hu-HU" sz="3800" i="1" dirty="0"/>
              <a:t> </a:t>
            </a:r>
            <a:r>
              <a:rPr lang="hu-HU" sz="3800" i="1" dirty="0" err="1"/>
              <a:t>bidding</a:t>
            </a:r>
            <a:r>
              <a:rPr lang="hu-HU" sz="3800" i="1" dirty="0"/>
              <a:t> </a:t>
            </a:r>
            <a:r>
              <a:rPr lang="hu-HU" sz="3800" i="1" dirty="0" err="1"/>
              <a:t>in</a:t>
            </a:r>
            <a:r>
              <a:rPr lang="hu-HU" sz="3800" i="1" dirty="0"/>
              <a:t> </a:t>
            </a:r>
            <a:r>
              <a:rPr lang="hu-HU" sz="3800" i="1" dirty="0" err="1"/>
              <a:t>public</a:t>
            </a:r>
            <a:r>
              <a:rPr lang="hu-HU" sz="3800" i="1" dirty="0"/>
              <a:t> </a:t>
            </a:r>
            <a:r>
              <a:rPr lang="hu-HU" sz="3800" i="1" dirty="0" err="1"/>
              <a:t>procurement</a:t>
            </a:r>
            <a:r>
              <a:rPr lang="hu-HU" sz="3800" i="1" dirty="0"/>
              <a:t>. </a:t>
            </a:r>
            <a:r>
              <a:rPr lang="hu-HU" sz="3800" i="1" dirty="0" err="1"/>
              <a:t>With</a:t>
            </a:r>
            <a:r>
              <a:rPr lang="hu-HU" sz="3800" i="1" dirty="0"/>
              <a:t> </a:t>
            </a:r>
            <a:r>
              <a:rPr lang="hu-HU" sz="3800" i="1" dirty="0" err="1"/>
              <a:t>examples</a:t>
            </a:r>
            <a:r>
              <a:rPr lang="hu-HU" sz="3800" i="1" dirty="0"/>
              <a:t> </a:t>
            </a:r>
            <a:r>
              <a:rPr lang="hu-HU" sz="3800" i="1" dirty="0" err="1"/>
              <a:t>from</a:t>
            </a:r>
            <a:r>
              <a:rPr lang="hu-HU" sz="3800" i="1" dirty="0"/>
              <a:t> Hungary</a:t>
            </a:r>
            <a:r>
              <a:rPr lang="hu-HU" sz="3800" dirty="0"/>
              <a:t>. </a:t>
            </a:r>
            <a:r>
              <a:rPr lang="hu-HU" sz="3800" dirty="0" err="1"/>
              <a:t>Corruption</a:t>
            </a:r>
            <a:r>
              <a:rPr lang="hu-HU" sz="3800" dirty="0"/>
              <a:t> Research Center Budapest, CRCB-WP/2014:02.</a:t>
            </a:r>
            <a:endParaRPr lang="hu-HU" sz="3800" dirty="0" smtClean="0"/>
          </a:p>
          <a:p>
            <a:pPr marL="0" indent="0">
              <a:spcAft>
                <a:spcPts val="1000"/>
              </a:spcAft>
              <a:buNone/>
            </a:pPr>
            <a:r>
              <a:rPr lang="hu-HU" sz="3800" dirty="0" smtClean="0"/>
              <a:t>Fazekas</a:t>
            </a:r>
            <a:r>
              <a:rPr lang="hu-HU" sz="3800" dirty="0"/>
              <a:t>, M., </a:t>
            </a:r>
            <a:r>
              <a:rPr lang="hu-HU" sz="3800" dirty="0" err="1"/>
              <a:t>Chvalkovská</a:t>
            </a:r>
            <a:r>
              <a:rPr lang="hu-HU" sz="3800" dirty="0"/>
              <a:t>, J., </a:t>
            </a:r>
            <a:r>
              <a:rPr lang="hu-HU" sz="3800" dirty="0" err="1"/>
              <a:t>Skuhrovec</a:t>
            </a:r>
            <a:r>
              <a:rPr lang="hu-HU" sz="3800" dirty="0"/>
              <a:t>, </a:t>
            </a:r>
            <a:r>
              <a:rPr lang="hu-HU" sz="3800" dirty="0" err="1"/>
              <a:t>J</a:t>
            </a:r>
            <a:r>
              <a:rPr lang="hu-HU" sz="3800" dirty="0"/>
              <a:t>., Tóth, I. J., &amp; King, L. P. (2014). </a:t>
            </a:r>
            <a:r>
              <a:rPr lang="hu-HU" sz="3800" i="1" dirty="0" err="1"/>
              <a:t>Are</a:t>
            </a:r>
            <a:r>
              <a:rPr lang="hu-HU" sz="3800" i="1" dirty="0"/>
              <a:t> EU </a:t>
            </a:r>
            <a:r>
              <a:rPr lang="hu-HU" sz="3800" i="1" dirty="0" err="1"/>
              <a:t>funds</a:t>
            </a:r>
            <a:r>
              <a:rPr lang="hu-HU" sz="3800" i="1" dirty="0"/>
              <a:t> a </a:t>
            </a:r>
            <a:r>
              <a:rPr lang="hu-HU" sz="3800" i="1" dirty="0" err="1"/>
              <a:t>corruption</a:t>
            </a:r>
            <a:r>
              <a:rPr lang="hu-HU" sz="3800" i="1" dirty="0"/>
              <a:t> </a:t>
            </a:r>
            <a:r>
              <a:rPr lang="hu-HU" sz="3800" i="1" dirty="0" err="1"/>
              <a:t>risk</a:t>
            </a:r>
            <a:r>
              <a:rPr lang="hu-HU" sz="3800" i="1" dirty="0"/>
              <a:t>? The </a:t>
            </a:r>
            <a:r>
              <a:rPr lang="hu-HU" sz="3800" i="1" dirty="0" err="1"/>
              <a:t>impact</a:t>
            </a:r>
            <a:r>
              <a:rPr lang="hu-HU" sz="3800" i="1" dirty="0"/>
              <a:t> of EU </a:t>
            </a:r>
            <a:r>
              <a:rPr lang="hu-HU" sz="3800" i="1" dirty="0" err="1"/>
              <a:t>funds</a:t>
            </a:r>
            <a:r>
              <a:rPr lang="hu-HU" sz="3800" i="1" dirty="0"/>
              <a:t> </a:t>
            </a:r>
            <a:r>
              <a:rPr lang="hu-HU" sz="3800" i="1" dirty="0" err="1"/>
              <a:t>on</a:t>
            </a:r>
            <a:r>
              <a:rPr lang="hu-HU" sz="3800" i="1" dirty="0"/>
              <a:t> grand </a:t>
            </a:r>
            <a:r>
              <a:rPr lang="hu-HU" sz="3800" i="1" dirty="0" err="1"/>
              <a:t>corruption</a:t>
            </a:r>
            <a:r>
              <a:rPr lang="hu-HU" sz="3800" i="1" dirty="0"/>
              <a:t> </a:t>
            </a:r>
            <a:r>
              <a:rPr lang="hu-HU" sz="3800" i="1" dirty="0" err="1"/>
              <a:t>in</a:t>
            </a:r>
            <a:r>
              <a:rPr lang="hu-HU" sz="3800" i="1" dirty="0"/>
              <a:t> </a:t>
            </a:r>
            <a:r>
              <a:rPr lang="hu-HU" sz="3800" i="1" dirty="0" err="1"/>
              <a:t>Central</a:t>
            </a:r>
            <a:r>
              <a:rPr lang="hu-HU" sz="3800" i="1" dirty="0"/>
              <a:t> and </a:t>
            </a:r>
            <a:r>
              <a:rPr lang="hu-HU" sz="3800" i="1" dirty="0" err="1"/>
              <a:t>Eastern</a:t>
            </a:r>
            <a:r>
              <a:rPr lang="hu-HU" sz="3800" i="1" dirty="0"/>
              <a:t> Europe</a:t>
            </a:r>
            <a:r>
              <a:rPr lang="hu-HU" sz="3800" dirty="0"/>
              <a:t>. </a:t>
            </a:r>
            <a:r>
              <a:rPr lang="hu-HU" sz="3800" dirty="0" err="1"/>
              <a:t>In</a:t>
            </a:r>
            <a:r>
              <a:rPr lang="hu-HU" sz="3800" dirty="0"/>
              <a:t> A. </a:t>
            </a:r>
            <a:r>
              <a:rPr lang="hu-HU" sz="3800" dirty="0" err="1"/>
              <a:t>Mungiu-Pippidi</a:t>
            </a:r>
            <a:r>
              <a:rPr lang="hu-HU" sz="3800" dirty="0"/>
              <a:t> (</a:t>
            </a:r>
            <a:r>
              <a:rPr lang="hu-HU" sz="3800" dirty="0" err="1"/>
              <a:t>Ed</a:t>
            </a:r>
            <a:r>
              <a:rPr lang="hu-HU" sz="3800" dirty="0"/>
              <a:t>.), The </a:t>
            </a:r>
            <a:r>
              <a:rPr lang="hu-HU" sz="3800" dirty="0" err="1"/>
              <a:t>Anticorruption</a:t>
            </a:r>
            <a:r>
              <a:rPr lang="hu-HU" sz="3800" dirty="0"/>
              <a:t> </a:t>
            </a:r>
            <a:r>
              <a:rPr lang="hu-HU" sz="3800" dirty="0" err="1"/>
              <a:t>Frontline</a:t>
            </a:r>
            <a:r>
              <a:rPr lang="hu-HU" sz="3800" dirty="0"/>
              <a:t>. The ANTICORRP Project, </a:t>
            </a:r>
            <a:r>
              <a:rPr lang="hu-HU" sz="3800" dirty="0" err="1"/>
              <a:t>vol</a:t>
            </a:r>
            <a:r>
              <a:rPr lang="hu-HU" sz="3800" dirty="0"/>
              <a:t>. 2. (pp. 68–89). Berlin: Barbara </a:t>
            </a:r>
            <a:r>
              <a:rPr lang="hu-HU" sz="3800" dirty="0" err="1"/>
              <a:t>Budrich</a:t>
            </a:r>
            <a:r>
              <a:rPr lang="hu-HU" sz="3800" dirty="0"/>
              <a:t> </a:t>
            </a:r>
            <a:r>
              <a:rPr lang="hu-HU" sz="3800" dirty="0" err="1"/>
              <a:t>Publishers</a:t>
            </a:r>
            <a:r>
              <a:rPr lang="hu-HU" sz="3800" dirty="0" smtClean="0"/>
              <a:t>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hu-HU" sz="3800" dirty="0" smtClean="0"/>
              <a:t>Fazekas, M., Tóth, I. J. (2014), </a:t>
            </a:r>
            <a:r>
              <a:rPr lang="en-GB" sz="3800" i="1" dirty="0" smtClean="0"/>
              <a:t>Three indicators of institutionalised grand corruption using administrative data</a:t>
            </a:r>
            <a:r>
              <a:rPr lang="hu-HU" sz="3800" dirty="0" smtClean="0"/>
              <a:t>. </a:t>
            </a:r>
            <a:r>
              <a:rPr lang="hu-HU" sz="3800" dirty="0"/>
              <a:t>U4 </a:t>
            </a:r>
            <a:r>
              <a:rPr lang="hu-HU" sz="3800" dirty="0" err="1"/>
              <a:t>Anti-Corruption</a:t>
            </a:r>
            <a:r>
              <a:rPr lang="hu-HU" sz="3800" dirty="0"/>
              <a:t> </a:t>
            </a:r>
            <a:r>
              <a:rPr lang="hu-HU" sz="3800" dirty="0" err="1"/>
              <a:t>Resource</a:t>
            </a:r>
            <a:r>
              <a:rPr lang="hu-HU" sz="3800" dirty="0"/>
              <a:t> </a:t>
            </a:r>
            <a:r>
              <a:rPr lang="hu-HU" sz="3800" dirty="0" smtClean="0"/>
              <a:t>Centre, Bergen, U4 </a:t>
            </a:r>
            <a:r>
              <a:rPr lang="hu-HU" sz="3800" dirty="0" err="1" smtClean="0"/>
              <a:t>Brief</a:t>
            </a:r>
            <a:r>
              <a:rPr lang="hu-HU" sz="3800" dirty="0" smtClean="0"/>
              <a:t> 2014:9</a:t>
            </a:r>
            <a:r>
              <a:rPr lang="en-GB" sz="3800" dirty="0" smtClean="0"/>
              <a:t>.</a:t>
            </a:r>
            <a:endParaRPr lang="hu-HU" sz="3800" dirty="0" smtClean="0"/>
          </a:p>
          <a:p>
            <a:pPr marL="0" indent="0">
              <a:spcAft>
                <a:spcPts val="1000"/>
              </a:spcAft>
              <a:buNone/>
            </a:pPr>
            <a:r>
              <a:rPr lang="en-GB" sz="3800" dirty="0" err="1" smtClean="0"/>
              <a:t>Fazekas</a:t>
            </a:r>
            <a:r>
              <a:rPr lang="en-GB" sz="3800" dirty="0"/>
              <a:t>, M., </a:t>
            </a:r>
            <a:r>
              <a:rPr lang="en-GB" sz="3800" dirty="0" err="1"/>
              <a:t>Tóth</a:t>
            </a:r>
            <a:r>
              <a:rPr lang="en-GB" sz="3800" dirty="0"/>
              <a:t>, I. J., &amp; King, L. P. (</a:t>
            </a:r>
            <a:r>
              <a:rPr lang="en-GB" sz="3800" dirty="0" smtClean="0"/>
              <a:t>2013). </a:t>
            </a:r>
            <a:r>
              <a:rPr lang="en-GB" sz="3800" i="1" dirty="0"/>
              <a:t>Anatomy of grand corruption: A composite corruption risk index based on objective data</a:t>
            </a:r>
            <a:r>
              <a:rPr lang="en-GB" sz="3800" dirty="0"/>
              <a:t>. CRC-WP/2013:02, Budapest: Corruption Research Centre.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GB" sz="3800" dirty="0" err="1"/>
              <a:t>Fazekas</a:t>
            </a:r>
            <a:r>
              <a:rPr lang="en-GB" sz="3800" dirty="0"/>
              <a:t>, M., </a:t>
            </a:r>
            <a:r>
              <a:rPr lang="en-GB" sz="3800" dirty="0" err="1"/>
              <a:t>Tóth</a:t>
            </a:r>
            <a:r>
              <a:rPr lang="en-GB" sz="3800" dirty="0"/>
              <a:t>, I. J., &amp; King, L. P. (</a:t>
            </a:r>
            <a:r>
              <a:rPr lang="en-GB" sz="3800" dirty="0" smtClean="0"/>
              <a:t>2013). </a:t>
            </a:r>
            <a:r>
              <a:rPr lang="en-GB" sz="3800" i="1" dirty="0"/>
              <a:t>Corruption manual for beginners: Inventory of elementary “corruption techniques” in public procurement using the case of Hungary</a:t>
            </a:r>
            <a:r>
              <a:rPr lang="en-GB" sz="3800" dirty="0"/>
              <a:t>. CRC-WP/2013:01,Corruption Research Centre, </a:t>
            </a:r>
            <a:r>
              <a:rPr lang="en-GB" sz="3800" dirty="0" smtClean="0"/>
              <a:t>Budapest.</a:t>
            </a:r>
            <a:endParaRPr lang="hu-HU" sz="3800" dirty="0" smtClean="0"/>
          </a:p>
          <a:p>
            <a:pPr marL="0" indent="0">
              <a:spcAft>
                <a:spcPts val="1000"/>
              </a:spcAft>
              <a:buNone/>
            </a:pPr>
            <a:r>
              <a:rPr lang="en-GB" sz="3800" dirty="0" err="1" smtClean="0"/>
              <a:t>Fazekas</a:t>
            </a:r>
            <a:r>
              <a:rPr lang="en-GB" sz="3800" dirty="0"/>
              <a:t>, M., </a:t>
            </a:r>
            <a:r>
              <a:rPr lang="en-GB" sz="3800" dirty="0" err="1"/>
              <a:t>Tóth</a:t>
            </a:r>
            <a:r>
              <a:rPr lang="en-GB" sz="3800" dirty="0"/>
              <a:t>, I. J., &amp; King, L. P. (</a:t>
            </a:r>
            <a:r>
              <a:rPr lang="en-GB" sz="3800" dirty="0" smtClean="0"/>
              <a:t>2013). </a:t>
            </a:r>
            <a:r>
              <a:rPr lang="en-GB" sz="3800" dirty="0"/>
              <a:t>Hidden Depths</a:t>
            </a:r>
            <a:r>
              <a:rPr lang="en-GB" sz="3800" dirty="0" smtClean="0"/>
              <a:t>.</a:t>
            </a:r>
            <a:r>
              <a:rPr lang="hu-HU" sz="3800" dirty="0" smtClean="0"/>
              <a:t> </a:t>
            </a:r>
            <a:r>
              <a:rPr lang="en-GB" sz="3800" dirty="0" smtClean="0"/>
              <a:t>The </a:t>
            </a:r>
            <a:r>
              <a:rPr lang="en-GB" sz="3800" dirty="0"/>
              <a:t>Case of Hungary. In A. </a:t>
            </a:r>
            <a:r>
              <a:rPr lang="en-GB" sz="3800" dirty="0" err="1"/>
              <a:t>Mungiu-Pippidi</a:t>
            </a:r>
            <a:r>
              <a:rPr lang="en-GB" sz="3800" dirty="0"/>
              <a:t> (Ed.), </a:t>
            </a:r>
            <a:r>
              <a:rPr lang="en-GB" sz="3800" i="1" dirty="0"/>
              <a:t>Controlling Corruption in </a:t>
            </a:r>
            <a:r>
              <a:rPr lang="en-GB" sz="3800" i="1" dirty="0" smtClean="0"/>
              <a:t>Europe </a:t>
            </a:r>
            <a:r>
              <a:rPr lang="en-GB" sz="3800" i="1" dirty="0"/>
              <a:t>vol. 1</a:t>
            </a:r>
            <a:r>
              <a:rPr lang="en-GB" sz="3800" dirty="0"/>
              <a:t> (pp. 74–82). Berlin: Barbara </a:t>
            </a:r>
            <a:r>
              <a:rPr lang="en-GB" sz="3800" dirty="0" err="1"/>
              <a:t>Budrich</a:t>
            </a:r>
            <a:r>
              <a:rPr lang="en-GB" sz="3800" dirty="0"/>
              <a:t> Publishers</a:t>
            </a:r>
            <a:r>
              <a:rPr lang="en-GB" sz="3800" dirty="0" smtClean="0"/>
              <a:t>.</a:t>
            </a:r>
            <a:endParaRPr lang="en-GB" sz="3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35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Why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big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PP?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3679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2000" dirty="0" smtClean="0"/>
              <a:t>2012, EU, TED 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30" y="1268760"/>
            <a:ext cx="8758184" cy="45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1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720080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/>
              <a:t>Thanks</a:t>
            </a:r>
            <a:r>
              <a:rPr lang="hu-HU" dirty="0" smtClean="0"/>
              <a:t> a </a:t>
            </a:r>
            <a:r>
              <a:rPr lang="hu-HU" dirty="0" err="1" smtClean="0"/>
              <a:t>lot</a:t>
            </a:r>
            <a:r>
              <a:rPr lang="hu-HU" dirty="0" smtClean="0"/>
              <a:t>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96C01-B692-4047-9A38-993169199694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FCF51-3E4F-4086-83E5-7CA47EE9BCE8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55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State</a:t>
            </a:r>
            <a:r>
              <a:rPr lang="hu-HU" dirty="0" smtClean="0"/>
              <a:t> of </a:t>
            </a:r>
            <a:r>
              <a:rPr lang="hu-HU" dirty="0" err="1" smtClean="0"/>
              <a:t>data</a:t>
            </a:r>
            <a:r>
              <a:rPr lang="hu-HU" dirty="0" smtClean="0"/>
              <a:t>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9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6000" dirty="0" smtClean="0"/>
              <a:t>DISASTER</a:t>
            </a:r>
            <a:endParaRPr lang="en-GB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563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08" y="44624"/>
            <a:ext cx="2180928" cy="5616624"/>
          </a:xfrm>
        </p:spPr>
        <p:txBody>
          <a:bodyPr>
            <a:normAutofit/>
          </a:bodyPr>
          <a:lstStyle/>
          <a:p>
            <a:pPr algn="l"/>
            <a:r>
              <a:rPr lang="hu-HU" sz="3800" dirty="0" err="1" smtClean="0"/>
              <a:t>One</a:t>
            </a:r>
            <a:r>
              <a:rPr lang="hu-HU" sz="3800" dirty="0" smtClean="0"/>
              <a:t> </a:t>
            </a:r>
            <a:r>
              <a:rPr lang="hu-HU" sz="3800" dirty="0" err="1" smtClean="0"/>
              <a:t>example</a:t>
            </a:r>
            <a:r>
              <a:rPr lang="hu-HU" sz="3800" dirty="0" smtClean="0"/>
              <a:t> </a:t>
            </a:r>
            <a:r>
              <a:rPr lang="hu-HU" sz="3800" dirty="0" err="1" smtClean="0"/>
              <a:t>disaster</a:t>
            </a:r>
            <a:r>
              <a:rPr lang="hu-HU" sz="3800" dirty="0" smtClean="0"/>
              <a:t> </a:t>
            </a:r>
            <a:r>
              <a:rPr lang="hu-HU" sz="3800" dirty="0" smtClean="0">
                <a:sym typeface="Wingdings" panose="05000000000000000000" pitchFamily="2" charset="2"/>
              </a:rPr>
              <a:t></a:t>
            </a:r>
            <a:endParaRPr lang="en-GB" sz="3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pic>
        <p:nvPicPr>
          <p:cNvPr id="9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68" y="620688"/>
            <a:ext cx="6893712" cy="551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85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5364088" cy="791567"/>
          </a:xfrm>
        </p:spPr>
        <p:txBody>
          <a:bodyPr>
            <a:normAutofit/>
          </a:bodyPr>
          <a:lstStyle/>
          <a:p>
            <a:r>
              <a:rPr lang="hu-HU" dirty="0" err="1" smtClean="0"/>
              <a:t>Average</a:t>
            </a:r>
            <a:r>
              <a:rPr lang="hu-HU" dirty="0" smtClean="0"/>
              <a:t> </a:t>
            </a:r>
            <a:r>
              <a:rPr lang="hu-HU" dirty="0" err="1" smtClean="0"/>
              <a:t>admin</a:t>
            </a:r>
            <a:r>
              <a:rPr lang="hu-HU" dirty="0" smtClean="0"/>
              <a:t> </a:t>
            </a:r>
            <a:r>
              <a:rPr lang="hu-HU" dirty="0" err="1" smtClean="0"/>
              <a:t>error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0800" y="983892"/>
            <a:ext cx="6229672" cy="575747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9512" y="1124744"/>
            <a:ext cx="2411288" cy="50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0404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0404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0404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2600" kern="0" dirty="0" smtClean="0"/>
              <a:t>TED:2009-13</a:t>
            </a:r>
          </a:p>
          <a:p>
            <a:pPr marL="0" indent="0">
              <a:buNone/>
            </a:pPr>
            <a:endParaRPr lang="hu-HU" sz="2600" kern="0" dirty="0" smtClean="0"/>
          </a:p>
          <a:p>
            <a:pPr marL="0" indent="0">
              <a:buNone/>
            </a:pPr>
            <a:r>
              <a:rPr lang="hu-HU" sz="2600" kern="0" dirty="0" smtClean="0"/>
              <a:t>13 </a:t>
            </a:r>
            <a:r>
              <a:rPr lang="hu-HU" sz="2600" kern="0" dirty="0" err="1" smtClean="0"/>
              <a:t>mandatory</a:t>
            </a:r>
            <a:r>
              <a:rPr lang="hu-HU" sz="2600" kern="0" dirty="0" smtClean="0"/>
              <a:t> </a:t>
            </a:r>
            <a:r>
              <a:rPr lang="hu-HU" sz="2600" kern="0" dirty="0" err="1" smtClean="0"/>
              <a:t>items</a:t>
            </a:r>
            <a:r>
              <a:rPr lang="hu-HU" sz="2600" kern="0" dirty="0" smtClean="0"/>
              <a:t>:</a:t>
            </a:r>
          </a:p>
          <a:p>
            <a:pPr marL="173038" indent="-169863"/>
            <a:r>
              <a:rPr lang="hu-HU" sz="2400" kern="0" dirty="0" err="1" smtClean="0"/>
              <a:t>Organisation</a:t>
            </a:r>
            <a:r>
              <a:rPr lang="hu-HU" sz="2400" kern="0" dirty="0" smtClean="0"/>
              <a:t> </a:t>
            </a:r>
            <a:r>
              <a:rPr lang="hu-HU" sz="2400" kern="0" dirty="0" err="1" smtClean="0"/>
              <a:t>name</a:t>
            </a:r>
            <a:r>
              <a:rPr lang="hu-HU" sz="2400" kern="0" dirty="0" smtClean="0"/>
              <a:t>, </a:t>
            </a:r>
            <a:r>
              <a:rPr lang="hu-HU" sz="2400" kern="0" dirty="0" err="1" smtClean="0"/>
              <a:t>address</a:t>
            </a:r>
            <a:endParaRPr lang="hu-HU" sz="2400" kern="0" dirty="0" smtClean="0"/>
          </a:p>
          <a:p>
            <a:pPr marL="173038" indent="-169863"/>
            <a:r>
              <a:rPr lang="hu-HU" sz="2400" kern="0" dirty="0" err="1" smtClean="0"/>
              <a:t>Contract</a:t>
            </a:r>
            <a:r>
              <a:rPr lang="hu-HU" sz="2400" kern="0" dirty="0" smtClean="0"/>
              <a:t> </a:t>
            </a:r>
            <a:r>
              <a:rPr lang="hu-HU" sz="2400" kern="0" dirty="0" err="1" smtClean="0"/>
              <a:t>values</a:t>
            </a:r>
            <a:endParaRPr lang="hu-HU" sz="2400" kern="0" dirty="0" smtClean="0"/>
          </a:p>
          <a:p>
            <a:pPr marL="173038" indent="-169863"/>
            <a:r>
              <a:rPr lang="hu-HU" sz="2400" kern="0" dirty="0" err="1" smtClean="0"/>
              <a:t>Subcontract</a:t>
            </a:r>
            <a:endParaRPr lang="hu-HU" sz="2400" kern="0" dirty="0" smtClean="0"/>
          </a:p>
          <a:p>
            <a:pPr marL="173038" indent="-169863"/>
            <a:r>
              <a:rPr lang="hu-HU" sz="2400" kern="0" dirty="0" err="1" smtClean="0"/>
              <a:t>Dates</a:t>
            </a:r>
            <a:r>
              <a:rPr lang="hu-HU" sz="2400" kern="0" dirty="0" smtClean="0"/>
              <a:t> </a:t>
            </a:r>
          </a:p>
          <a:p>
            <a:pPr marL="0" indent="0">
              <a:buNone/>
            </a:pPr>
            <a:endParaRPr lang="hu-HU" sz="2600" kern="0" dirty="0" smtClean="0"/>
          </a:p>
          <a:p>
            <a:pPr marL="0" indent="0">
              <a:buNone/>
            </a:pPr>
            <a:endParaRPr lang="en-GB" sz="2600" kern="0" dirty="0"/>
          </a:p>
        </p:txBody>
      </p:sp>
    </p:spTree>
    <p:extLst>
      <p:ext uri="{BB962C8B-B14F-4D97-AF65-F5344CB8AC3E}">
        <p14:creationId xmlns:p14="http://schemas.microsoft.com/office/powerpoint/2010/main" val="154725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State</a:t>
            </a:r>
            <a:r>
              <a:rPr lang="hu-HU" dirty="0" smtClean="0"/>
              <a:t> of </a:t>
            </a:r>
            <a:r>
              <a:rPr lang="hu-HU" dirty="0" err="1" smtClean="0"/>
              <a:t>data</a:t>
            </a:r>
            <a:r>
              <a:rPr lang="hu-HU" dirty="0" smtClean="0"/>
              <a:t>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Patchwork</a:t>
            </a:r>
            <a:r>
              <a:rPr lang="hu-HU" dirty="0" smtClean="0"/>
              <a:t> of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sources</a:t>
            </a:r>
            <a:endParaRPr lang="hu-HU" dirty="0" smtClean="0"/>
          </a:p>
          <a:p>
            <a:pPr lvl="1"/>
            <a:r>
              <a:rPr lang="hu-HU" dirty="0" err="1" smtClean="0"/>
              <a:t>Formats</a:t>
            </a:r>
            <a:r>
              <a:rPr lang="hu-HU" dirty="0" smtClean="0"/>
              <a:t>: </a:t>
            </a:r>
            <a:r>
              <a:rPr lang="hu-HU" dirty="0" err="1" smtClean="0"/>
              <a:t>xml</a:t>
            </a:r>
            <a:r>
              <a:rPr lang="hu-HU" dirty="0" smtClean="0"/>
              <a:t>,</a:t>
            </a:r>
            <a:r>
              <a:rPr lang="hu-HU" dirty="0" err="1" smtClean="0"/>
              <a:t>html</a:t>
            </a:r>
            <a:r>
              <a:rPr lang="hu-HU" dirty="0" smtClean="0"/>
              <a:t>,</a:t>
            </a:r>
            <a:r>
              <a:rPr lang="hu-HU" dirty="0" err="1" smtClean="0"/>
              <a:t>pdf</a:t>
            </a:r>
            <a:r>
              <a:rPr lang="hu-HU" dirty="0" smtClean="0"/>
              <a:t>, </a:t>
            </a:r>
            <a:r>
              <a:rPr lang="hu-HU" dirty="0" err="1" smtClean="0"/>
              <a:t>etc</a:t>
            </a:r>
            <a:endParaRPr lang="hu-HU" dirty="0" smtClean="0"/>
          </a:p>
          <a:p>
            <a:pPr lvl="1"/>
            <a:r>
              <a:rPr lang="hu-HU" dirty="0" err="1" smtClean="0"/>
              <a:t>Contents</a:t>
            </a:r>
            <a:endParaRPr lang="hu-HU" dirty="0" smtClean="0"/>
          </a:p>
          <a:p>
            <a:pPr lvl="1"/>
            <a:r>
              <a:rPr lang="hu-HU" dirty="0" err="1" smtClean="0"/>
              <a:t>Quality</a:t>
            </a:r>
            <a:endParaRPr lang="hu-HU" dirty="0" smtClean="0"/>
          </a:p>
          <a:p>
            <a:pPr lvl="1"/>
            <a:r>
              <a:rPr lang="hu-HU" dirty="0" smtClean="0"/>
              <a:t>Linking </a:t>
            </a:r>
          </a:p>
          <a:p>
            <a:r>
              <a:rPr lang="hu-HU" dirty="0" err="1" smtClean="0"/>
              <a:t>Administrative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provision</a:t>
            </a:r>
            <a:r>
              <a:rPr lang="hu-HU" dirty="0" smtClean="0"/>
              <a:t>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ready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Big Data</a:t>
            </a:r>
          </a:p>
          <a:p>
            <a:pPr lvl="1"/>
            <a:r>
              <a:rPr lang="hu-HU" dirty="0" smtClean="0"/>
              <a:t>Public </a:t>
            </a:r>
            <a:r>
              <a:rPr lang="hu-HU" dirty="0" err="1" smtClean="0"/>
              <a:t>initiatives</a:t>
            </a:r>
            <a:r>
              <a:rPr lang="hu-HU" dirty="0" smtClean="0"/>
              <a:t>: OCDS</a:t>
            </a:r>
          </a:p>
          <a:p>
            <a:pPr lvl="1"/>
            <a:r>
              <a:rPr lang="hu-HU" dirty="0" smtClean="0"/>
              <a:t>Civil </a:t>
            </a:r>
            <a:r>
              <a:rPr lang="hu-HU" dirty="0" err="1" smtClean="0"/>
              <a:t>society</a:t>
            </a:r>
            <a:r>
              <a:rPr lang="hu-HU" dirty="0" smtClean="0"/>
              <a:t>/</a:t>
            </a:r>
            <a:r>
              <a:rPr lang="hu-HU" dirty="0" err="1" smtClean="0"/>
              <a:t>reserach</a:t>
            </a:r>
            <a:r>
              <a:rPr lang="hu-HU" dirty="0" smtClean="0"/>
              <a:t> </a:t>
            </a:r>
            <a:r>
              <a:rPr lang="hu-HU" dirty="0" err="1" smtClean="0"/>
              <a:t>community</a:t>
            </a:r>
            <a:r>
              <a:rPr lang="hu-HU" dirty="0" smtClean="0"/>
              <a:t>: DIGIWHIST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400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Autofit/>
          </a:bodyPr>
          <a:lstStyle/>
          <a:p>
            <a:r>
              <a:rPr lang="hu-HU" sz="2800" dirty="0" smtClean="0"/>
              <a:t>DIGIWHIST</a:t>
            </a:r>
            <a:br>
              <a:rPr lang="hu-HU" sz="2800" dirty="0" smtClean="0"/>
            </a:br>
            <a:r>
              <a:rPr lang="en-GB" sz="2200" dirty="0" smtClean="0"/>
              <a:t>The </a:t>
            </a:r>
            <a:r>
              <a:rPr lang="en-GB" sz="2200" dirty="0"/>
              <a:t>Digital </a:t>
            </a:r>
            <a:r>
              <a:rPr lang="en-GB" sz="2200" dirty="0" err="1"/>
              <a:t>Whistleblower</a:t>
            </a:r>
            <a:r>
              <a:rPr lang="en-GB" sz="2200" dirty="0"/>
              <a:t>. Fiscal Transparency, Risk Assessment and Impact of Good Governance Policies Assessed</a:t>
            </a:r>
            <a:r>
              <a:rPr lang="hu-HU" sz="2200" dirty="0" smtClean="0"/>
              <a:t> 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752528"/>
          </a:xfrm>
        </p:spPr>
        <p:txBody>
          <a:bodyPr>
            <a:normAutofit fontScale="85000" lnSpcReduction="20000"/>
          </a:bodyPr>
          <a:lstStyle/>
          <a:p>
            <a:r>
              <a:rPr lang="hu-HU" dirty="0" err="1" smtClean="0"/>
              <a:t>Goals</a:t>
            </a:r>
            <a:endParaRPr lang="hu-HU" dirty="0" smtClean="0"/>
          </a:p>
          <a:p>
            <a:pPr lvl="1"/>
            <a:r>
              <a:rPr lang="hu-HU" dirty="0" err="1" smtClean="0"/>
              <a:t>Advancing</a:t>
            </a:r>
            <a:r>
              <a:rPr lang="hu-HU" dirty="0" smtClean="0"/>
              <a:t> </a:t>
            </a:r>
            <a:r>
              <a:rPr lang="hu-HU" dirty="0" err="1" smtClean="0"/>
              <a:t>anticorruption</a:t>
            </a:r>
            <a:r>
              <a:rPr lang="hu-HU" dirty="0" smtClean="0"/>
              <a:t>, </a:t>
            </a:r>
            <a:r>
              <a:rPr lang="hu-HU" dirty="0" err="1" smtClean="0"/>
              <a:t>transparency</a:t>
            </a:r>
            <a:r>
              <a:rPr lang="hu-HU" dirty="0" smtClean="0"/>
              <a:t>, and </a:t>
            </a:r>
            <a:r>
              <a:rPr lang="hu-HU" dirty="0" err="1" smtClean="0"/>
              <a:t>spending</a:t>
            </a:r>
            <a:r>
              <a:rPr lang="hu-HU" dirty="0" smtClean="0"/>
              <a:t> </a:t>
            </a:r>
            <a:r>
              <a:rPr lang="hu-HU" dirty="0" err="1" smtClean="0"/>
              <a:t>efficiency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procurement</a:t>
            </a:r>
            <a:endParaRPr lang="hu-HU" dirty="0" smtClean="0"/>
          </a:p>
          <a:p>
            <a:pPr lvl="1"/>
            <a:r>
              <a:rPr lang="hu-HU" dirty="0" smtClean="0"/>
              <a:t>Open </a:t>
            </a:r>
            <a:r>
              <a:rPr lang="hu-HU" dirty="0" err="1" smtClean="0"/>
              <a:t>data</a:t>
            </a:r>
            <a:r>
              <a:rPr lang="hu-HU" dirty="0" smtClean="0"/>
              <a:t> and </a:t>
            </a:r>
            <a:r>
              <a:rPr lang="hu-HU" dirty="0" err="1" smtClean="0"/>
              <a:t>indicators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35 European </a:t>
            </a:r>
            <a:r>
              <a:rPr lang="hu-HU" dirty="0" err="1" smtClean="0"/>
              <a:t>countries</a:t>
            </a:r>
            <a:r>
              <a:rPr lang="hu-HU" dirty="0" smtClean="0"/>
              <a:t>: EU, EEA, </a:t>
            </a:r>
            <a:r>
              <a:rPr lang="hu-HU" dirty="0" err="1" smtClean="0"/>
              <a:t>Caucasus</a:t>
            </a:r>
            <a:endParaRPr lang="hu-HU" dirty="0" smtClean="0"/>
          </a:p>
          <a:p>
            <a:pPr lvl="1"/>
            <a:r>
              <a:rPr lang="hu-HU" dirty="0" err="1"/>
              <a:t>Enabling</a:t>
            </a:r>
            <a:r>
              <a:rPr lang="hu-HU" dirty="0"/>
              <a:t> </a:t>
            </a:r>
            <a:r>
              <a:rPr lang="hu-HU" dirty="0" err="1"/>
              <a:t>losers</a:t>
            </a:r>
            <a:r>
              <a:rPr lang="hu-HU" dirty="0"/>
              <a:t> of </a:t>
            </a:r>
            <a:r>
              <a:rPr lang="hu-HU" dirty="0" err="1"/>
              <a:t>corruption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mobilize</a:t>
            </a:r>
            <a:endParaRPr lang="hu-HU" dirty="0"/>
          </a:p>
          <a:p>
            <a:pPr lvl="1"/>
            <a:r>
              <a:rPr lang="hu-HU" dirty="0" err="1" smtClean="0"/>
              <a:t>Helping</a:t>
            </a:r>
            <a:r>
              <a:rPr lang="hu-HU" dirty="0" smtClean="0"/>
              <a:t> audit </a:t>
            </a:r>
            <a:r>
              <a:rPr lang="hu-HU" dirty="0" err="1" smtClean="0"/>
              <a:t>bodies</a:t>
            </a:r>
            <a:r>
              <a:rPr lang="hu-HU" dirty="0" smtClean="0"/>
              <a:t> </a:t>
            </a:r>
            <a:r>
              <a:rPr lang="hu-HU" dirty="0" err="1" smtClean="0"/>
              <a:t>fighting</a:t>
            </a:r>
            <a:r>
              <a:rPr lang="hu-HU" dirty="0" smtClean="0"/>
              <a:t> </a:t>
            </a:r>
            <a:r>
              <a:rPr lang="hu-HU" dirty="0" err="1" smtClean="0"/>
              <a:t>corruption</a:t>
            </a:r>
            <a:r>
              <a:rPr lang="hu-HU" dirty="0" smtClean="0"/>
              <a:t>, </a:t>
            </a:r>
            <a:r>
              <a:rPr lang="hu-HU" dirty="0" err="1" smtClean="0"/>
              <a:t>fraud</a:t>
            </a:r>
            <a:r>
              <a:rPr lang="hu-HU" dirty="0" smtClean="0"/>
              <a:t>, and </a:t>
            </a:r>
            <a:r>
              <a:rPr lang="hu-HU" dirty="0" err="1" smtClean="0"/>
              <a:t>collusion</a:t>
            </a:r>
            <a:endParaRPr lang="hu-HU" dirty="0" smtClean="0"/>
          </a:p>
          <a:p>
            <a:r>
              <a:rPr lang="hu-HU" dirty="0" err="1"/>
              <a:t>Scope</a:t>
            </a:r>
            <a:r>
              <a:rPr lang="hu-HU" dirty="0"/>
              <a:t> </a:t>
            </a:r>
          </a:p>
          <a:p>
            <a:pPr lvl="1"/>
            <a:r>
              <a:rPr lang="hu-HU" dirty="0" err="1"/>
              <a:t>March</a:t>
            </a:r>
            <a:r>
              <a:rPr lang="hu-HU" dirty="0"/>
              <a:t> 2015 – </a:t>
            </a:r>
            <a:r>
              <a:rPr lang="hu-HU" dirty="0" err="1"/>
              <a:t>February</a:t>
            </a:r>
            <a:r>
              <a:rPr lang="hu-HU" dirty="0"/>
              <a:t> 2018</a:t>
            </a:r>
          </a:p>
          <a:p>
            <a:pPr lvl="1"/>
            <a:r>
              <a:rPr lang="hu-HU" dirty="0"/>
              <a:t>3 </a:t>
            </a:r>
            <a:r>
              <a:rPr lang="hu-HU" dirty="0" err="1"/>
              <a:t>million</a:t>
            </a:r>
            <a:r>
              <a:rPr lang="hu-HU" dirty="0"/>
              <a:t> </a:t>
            </a:r>
            <a:r>
              <a:rPr lang="hu-HU" dirty="0" err="1" smtClean="0"/>
              <a:t>eur</a:t>
            </a:r>
            <a:r>
              <a:rPr lang="hu-HU" dirty="0"/>
              <a:t> (</a:t>
            </a:r>
            <a:r>
              <a:rPr lang="hu-HU" dirty="0" smtClean="0"/>
              <a:t>Horizon2020 </a:t>
            </a:r>
            <a:r>
              <a:rPr lang="hu-HU" dirty="0" err="1" smtClean="0"/>
              <a:t>funding</a:t>
            </a:r>
            <a:r>
              <a:rPr lang="hu-HU" dirty="0" smtClean="0"/>
              <a:t>)</a:t>
            </a:r>
            <a:endParaRPr lang="hu-HU" dirty="0"/>
          </a:p>
          <a:p>
            <a:pPr lvl="1"/>
            <a:r>
              <a:rPr lang="hu-HU" dirty="0" err="1" smtClean="0"/>
              <a:t>Consortium</a:t>
            </a:r>
            <a:r>
              <a:rPr lang="hu-HU" dirty="0"/>
              <a:t>:</a:t>
            </a:r>
            <a:r>
              <a:rPr lang="hu-HU" dirty="0" smtClean="0"/>
              <a:t> </a:t>
            </a:r>
            <a:r>
              <a:rPr lang="hu-HU" dirty="0"/>
              <a:t>Cambridge, </a:t>
            </a:r>
            <a:r>
              <a:rPr lang="hu-HU" dirty="0" err="1"/>
              <a:t>Hertie</a:t>
            </a:r>
            <a:r>
              <a:rPr lang="hu-HU" dirty="0"/>
              <a:t>, Open </a:t>
            </a:r>
            <a:r>
              <a:rPr lang="hu-HU" dirty="0" err="1"/>
              <a:t>Knowledge</a:t>
            </a:r>
            <a:r>
              <a:rPr lang="hu-HU" dirty="0"/>
              <a:t> </a:t>
            </a:r>
            <a:r>
              <a:rPr lang="hu-HU" dirty="0" err="1" smtClean="0"/>
              <a:t>Foundation</a:t>
            </a:r>
            <a:r>
              <a:rPr lang="hu-HU" dirty="0" smtClean="0"/>
              <a:t> DE, </a:t>
            </a:r>
            <a:r>
              <a:rPr lang="hu-HU" dirty="0"/>
              <a:t>CRCB, </a:t>
            </a:r>
            <a:r>
              <a:rPr lang="hu-HU" dirty="0" err="1"/>
              <a:t>Datlab</a:t>
            </a:r>
            <a:r>
              <a:rPr lang="hu-HU" dirty="0"/>
              <a:t>, </a:t>
            </a:r>
            <a:r>
              <a:rPr lang="hu-HU" dirty="0" err="1" smtClean="0"/>
              <a:t>Transcrime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2015.06.17.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69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17417</TotalTime>
  <Words>1368</Words>
  <Application>Microsoft Office PowerPoint</Application>
  <PresentationFormat>On-screen Show (4:3)</PresentationFormat>
  <Paragraphs>314</Paragraphs>
  <Slides>40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Wingdings</vt:lpstr>
      <vt:lpstr>Alapértelmezett terv</vt:lpstr>
      <vt:lpstr>Exploring government contracting data to hold governments accountable in the Big Data Era</vt:lpstr>
      <vt:lpstr>The challenge of public procurement</vt:lpstr>
      <vt:lpstr>Overview</vt:lpstr>
      <vt:lpstr>Why we need big data in PP?</vt:lpstr>
      <vt:lpstr>State of data I</vt:lpstr>
      <vt:lpstr>One example disaster </vt:lpstr>
      <vt:lpstr>Average admin error</vt:lpstr>
      <vt:lpstr>State of data II</vt:lpstr>
      <vt:lpstr>DIGIWHIST The Digital Whistleblower. Fiscal Transparency, Risk Assessment and Impact of Good Governance Policies Assessed </vt:lpstr>
      <vt:lpstr>PowerPoint Presentation</vt:lpstr>
      <vt:lpstr>PowerPoint Presentation</vt:lpstr>
      <vt:lpstr>Indicator building</vt:lpstr>
      <vt:lpstr>PowerPoint Presentation</vt:lpstr>
      <vt:lpstr>3 hands-on examples</vt:lpstr>
      <vt:lpstr>Big Data for accountability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points</vt:lpstr>
      <vt:lpstr>Big Data for austerity</vt:lpstr>
      <vt:lpstr>Political Influence Indicator (PII)</vt:lpstr>
      <vt:lpstr>Paradigmatic case: Hungary</vt:lpstr>
      <vt:lpstr>How does the UK score?</vt:lpstr>
      <vt:lpstr>SOME suspicion  ◄ 2009h1 largest 5 ▼2013h2 largest 5</vt:lpstr>
      <vt:lpstr>Suspicious error term patterns</vt:lpstr>
      <vt:lpstr>UK central admin: PII</vt:lpstr>
      <vt:lpstr>Discussion points</vt:lpstr>
      <vt:lpstr>Big Data for competition</vt:lpstr>
      <vt:lpstr>Network data set-up</vt:lpstr>
      <vt:lpstr>Co-bidding patterns: benchmark</vt:lpstr>
      <vt:lpstr>Co-bidding patterns: suspicion</vt:lpstr>
      <vt:lpstr>Discussion points</vt:lpstr>
      <vt:lpstr>Getting involved</vt:lpstr>
      <vt:lpstr>Background material</vt:lpstr>
      <vt:lpstr>Thanks a lot!</vt:lpstr>
    </vt:vector>
  </TitlesOfParts>
  <Company>MKIK GVI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mishh</dc:creator>
  <cp:lastModifiedBy>mf436</cp:lastModifiedBy>
  <cp:revision>2747</cp:revision>
  <dcterms:created xsi:type="dcterms:W3CDTF">2008-06-13T09:28:33Z</dcterms:created>
  <dcterms:modified xsi:type="dcterms:W3CDTF">2015-06-17T10:15:59Z</dcterms:modified>
</cp:coreProperties>
</file>